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344" r:id="rId3"/>
    <p:sldId id="333" r:id="rId4"/>
    <p:sldId id="256" r:id="rId5"/>
    <p:sldId id="257" r:id="rId6"/>
    <p:sldId id="334" r:id="rId7"/>
    <p:sldId id="259" r:id="rId8"/>
    <p:sldId id="258" r:id="rId9"/>
    <p:sldId id="279" r:id="rId10"/>
    <p:sldId id="332" r:id="rId11"/>
    <p:sldId id="261" r:id="rId12"/>
    <p:sldId id="260" r:id="rId13"/>
    <p:sldId id="278" r:id="rId14"/>
    <p:sldId id="262" r:id="rId15"/>
    <p:sldId id="263" r:id="rId16"/>
    <p:sldId id="266" r:id="rId17"/>
    <p:sldId id="267" r:id="rId18"/>
    <p:sldId id="264" r:id="rId19"/>
    <p:sldId id="265" r:id="rId20"/>
    <p:sldId id="268" r:id="rId21"/>
    <p:sldId id="269" r:id="rId22"/>
    <p:sldId id="270" r:id="rId23"/>
    <p:sldId id="271" r:id="rId24"/>
    <p:sldId id="280" r:id="rId25"/>
    <p:sldId id="272" r:id="rId26"/>
    <p:sldId id="281" r:id="rId27"/>
    <p:sldId id="273" r:id="rId28"/>
    <p:sldId id="274" r:id="rId29"/>
    <p:sldId id="275" r:id="rId30"/>
    <p:sldId id="277" r:id="rId31"/>
    <p:sldId id="276" r:id="rId32"/>
    <p:sldId id="282" r:id="rId33"/>
    <p:sldId id="287" r:id="rId34"/>
    <p:sldId id="283" r:id="rId35"/>
    <p:sldId id="284" r:id="rId36"/>
    <p:sldId id="288" r:id="rId37"/>
    <p:sldId id="335" r:id="rId38"/>
    <p:sldId id="285" r:id="rId39"/>
    <p:sldId id="336" r:id="rId40"/>
    <p:sldId id="286" r:id="rId41"/>
    <p:sldId id="290" r:id="rId42"/>
    <p:sldId id="289" r:id="rId43"/>
    <p:sldId id="291" r:id="rId44"/>
    <p:sldId id="292" r:id="rId45"/>
    <p:sldId id="293" r:id="rId46"/>
    <p:sldId id="294" r:id="rId47"/>
    <p:sldId id="337" r:id="rId48"/>
    <p:sldId id="295" r:id="rId49"/>
    <p:sldId id="296" r:id="rId50"/>
    <p:sldId id="297" r:id="rId51"/>
    <p:sldId id="298" r:id="rId52"/>
    <p:sldId id="300" r:id="rId53"/>
    <p:sldId id="299" r:id="rId54"/>
    <p:sldId id="301" r:id="rId55"/>
    <p:sldId id="338" r:id="rId56"/>
    <p:sldId id="303" r:id="rId57"/>
    <p:sldId id="339" r:id="rId58"/>
    <p:sldId id="304" r:id="rId59"/>
    <p:sldId id="340" r:id="rId60"/>
    <p:sldId id="305" r:id="rId61"/>
    <p:sldId id="306" r:id="rId62"/>
    <p:sldId id="307" r:id="rId63"/>
    <p:sldId id="308" r:id="rId64"/>
    <p:sldId id="309" r:id="rId65"/>
    <p:sldId id="310" r:id="rId66"/>
    <p:sldId id="343" r:id="rId67"/>
    <p:sldId id="345" r:id="rId68"/>
    <p:sldId id="341" r:id="rId69"/>
    <p:sldId id="342" r:id="rId70"/>
    <p:sldId id="311" r:id="rId71"/>
    <p:sldId id="312" r:id="rId72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6C"/>
    <a:srgbClr val="F8025A"/>
    <a:srgbClr val="663300"/>
    <a:srgbClr val="D93F01"/>
    <a:srgbClr val="CC8300"/>
    <a:srgbClr val="FFB3BE"/>
    <a:srgbClr val="3A1D00"/>
    <a:srgbClr val="FFAD19"/>
    <a:srgbClr val="FFE4B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1971" autoAdjust="0"/>
  </p:normalViewPr>
  <p:slideViewPr>
    <p:cSldViewPr>
      <p:cViewPr>
        <p:scale>
          <a:sx n="50" d="100"/>
          <a:sy n="50" d="100"/>
        </p:scale>
        <p:origin x="-18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152705" cy="1527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tags" Target="tags/tag1.xml" /><Relationship Id="rId74" Type="http://schemas.openxmlformats.org/officeDocument/2006/relationships/presProps" Target="presProps.xml" /><Relationship Id="rId75" Type="http://schemas.openxmlformats.org/officeDocument/2006/relationships/viewProps" Target="viewProps.xml" /><Relationship Id="rId76" Type="http://schemas.openxmlformats.org/officeDocument/2006/relationships/theme" Target="theme/theme1.xml" /><Relationship Id="rId77" Type="http://schemas.openxmlformats.org/officeDocument/2006/relationships/tableStyles" Target="tableStyles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7C6FD-2970-4857-AB26-E25E948EE1A1}" type="datetimeFigureOut">
              <a:rPr lang="en-IN" smtClean="0"/>
              <a:t>10/06/2019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1BADD-B08A-41C3-A46C-CE19014766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8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BADD-B08A-41C3-A46C-CE190147666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37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BADD-B08A-41C3-A46C-CE190147666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37714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276295"/>
            <a:ext cx="7482545" cy="152704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956050"/>
            <a:ext cx="748254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0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01902" y="0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1_Title and Conten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01"/>
            <a:ext cx="6871726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488655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0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7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290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277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../media/image4.png" /><Relationship Id="rId8" Type="http://schemas.openxmlformats.org/officeDocument/2006/relationships/image" Target="../media/image5.jpeg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2330" y="6641399"/>
            <a:ext cx="601670" cy="21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jpeg" /><Relationship Id="rId3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8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3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7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8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0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2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5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8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9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0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1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2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5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8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9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0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1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5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6.jpeg" /><Relationship Id="rId3" Type="http://schemas.openxmlformats.org/officeDocument/2006/relationships/image" Target="../media/image6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itle 3"/>
          <p:cNvSpPr txBox="1"/>
          <p:nvPr/>
        </p:nvSpPr>
        <p:spPr>
          <a:xfrm>
            <a:off x="457200" y="2514600"/>
            <a:ext cx="8229600" cy="13716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LEVEL TRAINING FOR</a:t>
            </a:r>
            <a:endParaRPr kumimoji="0" lang="en-I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DISCTRICT RESOURCE GROUP</a:t>
            </a:r>
          </a:p>
        </p:txBody>
      </p:sp>
      <p:sp>
        <p:nvSpPr>
          <p:cNvPr id="8" name="Title 3"/>
          <p:cNvSpPr txBox="1"/>
          <p:nvPr/>
        </p:nvSpPr>
        <p:spPr>
          <a:xfrm>
            <a:off x="381000" y="388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4000" b="1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XII Std. Bio</a:t>
            </a:r>
            <a:r>
              <a:rPr lang="en-IN" sz="3600" b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logy</a:t>
            </a:r>
            <a:r>
              <a:rPr lang="en-US" sz="3600" b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-Botany &amp; Botany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/>
          <p:nvPr/>
        </p:nvSpPr>
        <p:spPr>
          <a:xfrm>
            <a:off x="2133600" y="0"/>
            <a:ext cx="7010400" cy="20574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3600" b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STATE COUNCIL OF EDUCATIONAL RESEARCH AND TRAINING, CHENNAI – 06</a:t>
            </a:r>
            <a:endParaRPr kumimoji="0" 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Image result for tnscert log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1336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10859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" y="140484"/>
            <a:ext cx="90004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smtClean="0">
              <a:solidFill>
                <a:srgbClr val="FF0000"/>
              </a:solidFill>
            </a:endParaRPr>
          </a:p>
          <a:p>
            <a:pPr algn="ctr"/>
            <a:r>
              <a:rPr lang="en-IN" sz="3600" b="1" smtClean="0">
                <a:solidFill>
                  <a:srgbClr val="FF0000"/>
                </a:solidFill>
              </a:rPr>
              <a:t>7.2</a:t>
            </a:r>
            <a:r>
              <a:rPr lang="en-IN" sz="3600" b="1">
                <a:solidFill>
                  <a:srgbClr val="FF0000"/>
                </a:solidFill>
              </a:rPr>
              <a:t> </a:t>
            </a:r>
            <a:r>
              <a:rPr lang="en-IN" sz="3600" b="1" smtClean="0">
                <a:solidFill>
                  <a:srgbClr val="FF0000"/>
                </a:solidFill>
              </a:rPr>
              <a:t>Functions of ecosystem</a:t>
            </a:r>
            <a:endParaRPr lang="en-IN" sz="3600">
              <a:solidFill>
                <a:srgbClr val="FF0000"/>
              </a:solidFill>
            </a:endParaRPr>
          </a:p>
          <a:p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94" y="1470994"/>
            <a:ext cx="472183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mtClean="0">
                <a:solidFill>
                  <a:srgbClr val="EE006C"/>
                </a:solidFill>
              </a:rPr>
              <a:t>7.2.1 </a:t>
            </a:r>
            <a:r>
              <a:rPr lang="en-IN" sz="2000" b="1" err="1" smtClean="0">
                <a:solidFill>
                  <a:srgbClr val="EE006C"/>
                </a:solidFill>
              </a:rPr>
              <a:t>Photosynthetically </a:t>
            </a:r>
            <a:r>
              <a:rPr lang="en-IN" sz="2000" b="1">
                <a:solidFill>
                  <a:srgbClr val="EE006C"/>
                </a:solidFill>
              </a:rPr>
              <a:t>Active </a:t>
            </a:r>
            <a:r>
              <a:rPr lang="en-IN" sz="2000" b="1" smtClean="0">
                <a:solidFill>
                  <a:srgbClr val="EE006C"/>
                </a:solidFill>
              </a:rPr>
              <a:t>Radiation – 	(PAR</a:t>
            </a:r>
            <a:r>
              <a:rPr lang="en-IN" sz="2000" b="1">
                <a:solidFill>
                  <a:srgbClr val="EE006C"/>
                </a:solidFill>
              </a:rPr>
              <a:t>) </a:t>
            </a:r>
            <a:endParaRPr lang="en-IN" sz="2000" b="1" smtClean="0">
              <a:solidFill>
                <a:srgbClr val="EE006C"/>
              </a:solidFill>
            </a:endParaRPr>
          </a:p>
          <a:p>
            <a:pPr algn="just"/>
            <a:endParaRPr lang="en-IN" b="1" smtClean="0">
              <a:solidFill>
                <a:srgbClr val="EE006C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000" b="1" smtClean="0"/>
              <a:t> </a:t>
            </a:r>
            <a:r>
              <a:rPr lang="en-IN" sz="2000" smtClean="0"/>
              <a:t>	 400 – 700 nm</a:t>
            </a:r>
          </a:p>
          <a:p>
            <a:pPr algn="just"/>
            <a:endParaRPr lang="en-IN" sz="2000" b="1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smtClean="0"/>
              <a:t>34 </a:t>
            </a:r>
            <a:r>
              <a:rPr lang="en-US" sz="2000"/>
              <a:t>percent that reaches the earth is reflected back in the </a:t>
            </a:r>
            <a:r>
              <a:rPr lang="en-US" sz="2000" smtClean="0"/>
              <a:t>atmosphere.</a:t>
            </a:r>
          </a:p>
          <a:p>
            <a:pPr algn="just"/>
            <a:r>
              <a:rPr lang="en-US" sz="2000" smtClean="0"/>
              <a:t> </a:t>
            </a:r>
            <a:endParaRPr lang="en-IN" sz="200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/>
              <a:t>W</a:t>
            </a:r>
            <a:r>
              <a:rPr lang="en-US" sz="2000" smtClean="0"/>
              <a:t>hile </a:t>
            </a:r>
            <a:r>
              <a:rPr lang="en-US" sz="2000"/>
              <a:t>10% is held by ozone, water vapours and atmospheric </a:t>
            </a:r>
            <a:r>
              <a:rPr lang="en-US" sz="2000" smtClean="0"/>
              <a:t>gases.</a:t>
            </a:r>
          </a:p>
          <a:p>
            <a:pPr algn="just"/>
            <a:r>
              <a:rPr lang="en-US" sz="2000" smtClean="0"/>
              <a:t> </a:t>
            </a:r>
            <a:r>
              <a:rPr lang="en-IN" sz="2000" smtClean="0"/>
              <a:t> 	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smtClean="0"/>
              <a:t>Out </a:t>
            </a:r>
            <a:r>
              <a:rPr lang="en-US" sz="2000"/>
              <a:t>of this 56%, only 2 – 10% of the solar energy is used by green </a:t>
            </a:r>
            <a:r>
              <a:rPr lang="en-US" sz="2000" smtClean="0"/>
              <a:t>plants. </a:t>
            </a:r>
          </a:p>
          <a:p>
            <a:pPr algn="just"/>
            <a:r>
              <a:rPr lang="en-IN" sz="200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smtClean="0"/>
              <a:t>Photo </a:t>
            </a:r>
            <a:r>
              <a:rPr lang="en-US" sz="2000" err="1"/>
              <a:t>voltic detectors </a:t>
            </a:r>
            <a:r>
              <a:rPr lang="en-US" sz="2000" smtClean="0"/>
              <a:t>         </a:t>
            </a:r>
            <a:r>
              <a:rPr lang="en-IN" sz="2000" smtClean="0"/>
              <a:t>( 0-3000)</a:t>
            </a:r>
          </a:p>
          <a:p>
            <a:pPr algn="just"/>
            <a:endParaRPr lang="en-IN" sz="2000" smtClean="0"/>
          </a:p>
          <a:p>
            <a:pPr algn="just"/>
            <a:endParaRPr lang="en-IN" sz="2000" smtClean="0">
              <a:solidFill>
                <a:srgbClr val="EE006C"/>
              </a:solidFill>
            </a:endParaRPr>
          </a:p>
          <a:p>
            <a:pPr algn="just"/>
            <a:endParaRPr lang="en-IN" sz="2000">
              <a:solidFill>
                <a:srgbClr val="EE006C"/>
              </a:solidFill>
            </a:endParaRPr>
          </a:p>
          <a:p>
            <a:pPr algn="just"/>
            <a:endParaRPr lang="en-IN">
              <a:solidFill>
                <a:srgbClr val="EE006C"/>
              </a:solidFill>
            </a:endParaRPr>
          </a:p>
          <a:p>
            <a:endParaRPr lang="en-IN">
              <a:solidFill>
                <a:srgbClr val="EE006C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409" y="1291131"/>
            <a:ext cx="4221441" cy="53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92760" y="-104249"/>
            <a:ext cx="89026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2800" b="1" smtClean="0">
              <a:solidFill>
                <a:srgbClr val="FF0000"/>
              </a:solidFill>
            </a:endParaRPr>
          </a:p>
          <a:p>
            <a:pPr algn="ctr"/>
            <a:r>
              <a:rPr lang="en-IN" sz="4000" b="1" smtClean="0">
                <a:solidFill>
                  <a:srgbClr val="FF0000"/>
                </a:solidFill>
              </a:rPr>
              <a:t>7.2 </a:t>
            </a:r>
            <a:r>
              <a:rPr lang="en-IN" sz="4000" b="1">
                <a:solidFill>
                  <a:srgbClr val="FF0000"/>
                </a:solidFill>
              </a:rPr>
              <a:t>Functions of ecosystem</a:t>
            </a:r>
            <a:endParaRPr lang="en-IN" sz="400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38250"/>
            <a:ext cx="9143999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025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smtClean="0">
                <a:solidFill>
                  <a:srgbClr val="FF0000"/>
                </a:solidFill>
              </a:rPr>
              <a:t>7.2.2</a:t>
            </a:r>
            <a:r>
              <a:rPr lang="en-IN" sz="3200" b="1">
                <a:solidFill>
                  <a:srgbClr val="FF0000"/>
                </a:solidFill>
              </a:rPr>
              <a:t>	</a:t>
            </a:r>
            <a:r>
              <a:rPr lang="en-IN" sz="3200" b="1" smtClean="0">
                <a:solidFill>
                  <a:srgbClr val="FF0000"/>
                </a:solidFill>
              </a:rPr>
              <a:t>PRODUCTIVITY OF ECOSYSTEM</a:t>
            </a:r>
            <a:endParaRPr lang="en-IN" sz="32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2077" y="1443835"/>
            <a:ext cx="88360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smtClean="0">
                <a:solidFill>
                  <a:srgbClr val="F8025A"/>
                </a:solidFill>
              </a:rPr>
              <a:t>The rate of biomass production per unit area in a unite time is called  productivity.</a:t>
            </a:r>
          </a:p>
          <a:p>
            <a:r>
              <a:rPr lang="en-IN" sz="2400" u="sng" smtClean="0">
                <a:solidFill>
                  <a:srgbClr val="00B050"/>
                </a:solidFill>
              </a:rPr>
              <a:t>1.Primary  productivity</a:t>
            </a:r>
            <a:endParaRPr lang="en-IN" sz="2400" u="sng" smtClean="0"/>
          </a:p>
          <a:p>
            <a:r>
              <a:rPr lang="en-IN" smtClean="0"/>
              <a:t>	(Energy stored in  autotrophs )</a:t>
            </a:r>
          </a:p>
          <a:p>
            <a:r>
              <a:rPr lang="en-IN" sz="1600" b="1" smtClean="0"/>
              <a:t>	</a:t>
            </a:r>
            <a:r>
              <a:rPr lang="en-IN" sz="2000" b="1" smtClean="0">
                <a:solidFill>
                  <a:srgbClr val="EE006C"/>
                </a:solidFill>
              </a:rPr>
              <a:t>a. Gross primary productivity</a:t>
            </a:r>
          </a:p>
          <a:p>
            <a:r>
              <a:rPr lang="en-IN" b="1" smtClean="0">
                <a:solidFill>
                  <a:srgbClr val="7030A0"/>
                </a:solidFill>
              </a:rPr>
              <a:t>GPP= TOTAL ENERGY ( Photosynthesis)</a:t>
            </a:r>
          </a:p>
          <a:p>
            <a:r>
              <a:rPr lang="en-IN" sz="2000" b="1" smtClean="0"/>
              <a:t>	</a:t>
            </a:r>
            <a:r>
              <a:rPr lang="en-IN" sz="2000" b="1" smtClean="0">
                <a:solidFill>
                  <a:srgbClr val="EE006C"/>
                </a:solidFill>
              </a:rPr>
              <a:t>b.  Net primary productivity</a:t>
            </a:r>
          </a:p>
          <a:p>
            <a:r>
              <a:rPr lang="en-IN" smtClean="0"/>
              <a:t>	</a:t>
            </a:r>
            <a:r>
              <a:rPr lang="en-IN" b="1" smtClean="0">
                <a:solidFill>
                  <a:srgbClr val="7030A0"/>
                </a:solidFill>
              </a:rPr>
              <a:t>NPP = GPP- RESPIRATION</a:t>
            </a:r>
          </a:p>
          <a:p>
            <a:r>
              <a:rPr lang="en-IN" sz="2400" u="sng" smtClean="0">
                <a:solidFill>
                  <a:schemeClr val="accent6">
                    <a:lumMod val="50000"/>
                  </a:schemeClr>
                </a:solidFill>
              </a:rPr>
              <a:t>2.Secondary productivity.</a:t>
            </a:r>
          </a:p>
          <a:p>
            <a:r>
              <a:rPr lang="en-IN" smtClean="0">
                <a:solidFill>
                  <a:schemeClr val="accent6">
                    <a:lumMod val="50000"/>
                  </a:schemeClr>
                </a:solidFill>
              </a:rPr>
              <a:t>	( Energy stored in  heterotrophs )</a:t>
            </a:r>
          </a:p>
          <a:p>
            <a:r>
              <a:rPr lang="en-IN" sz="1600" b="1" smtClean="0"/>
              <a:t>	</a:t>
            </a:r>
            <a:r>
              <a:rPr lang="en-IN" sz="2000" b="1" smtClean="0">
                <a:solidFill>
                  <a:srgbClr val="663300"/>
                </a:solidFill>
              </a:rPr>
              <a:t>a. Gross secondary  productivity</a:t>
            </a:r>
          </a:p>
          <a:p>
            <a:r>
              <a:rPr lang="en-IN" sz="2000" b="1" smtClean="0"/>
              <a:t>	</a:t>
            </a:r>
            <a:r>
              <a:rPr lang="en-IN" b="1" smtClean="0">
                <a:solidFill>
                  <a:srgbClr val="D93F01"/>
                </a:solidFill>
              </a:rPr>
              <a:t>GSP=  INGESTED - FAECES</a:t>
            </a:r>
          </a:p>
          <a:p>
            <a:r>
              <a:rPr lang="en-IN" sz="2000" b="1" smtClean="0"/>
              <a:t>	</a:t>
            </a:r>
            <a:r>
              <a:rPr lang="en-IN" sz="2000" b="1" smtClean="0">
                <a:solidFill>
                  <a:srgbClr val="663300"/>
                </a:solidFill>
              </a:rPr>
              <a:t>b. Net secondary productivity</a:t>
            </a:r>
            <a:endParaRPr lang="en-IN" sz="2000" smtClean="0">
              <a:solidFill>
                <a:srgbClr val="663300"/>
              </a:solidFill>
            </a:endParaRPr>
          </a:p>
          <a:p>
            <a:r>
              <a:rPr lang="en-IN" sz="2400" smtClean="0"/>
              <a:t>	</a:t>
            </a:r>
            <a:r>
              <a:rPr lang="en-IN" b="1" smtClean="0">
                <a:solidFill>
                  <a:srgbClr val="C00000"/>
                </a:solidFill>
              </a:rPr>
              <a:t>NSP= GSP-RESPIRATION</a:t>
            </a:r>
          </a:p>
          <a:p>
            <a:r>
              <a:rPr lang="en-IN" sz="2400" u="sng" smtClean="0">
                <a:solidFill>
                  <a:srgbClr val="00B0F0"/>
                </a:solidFill>
              </a:rPr>
              <a:t>3. Community productivity.</a:t>
            </a:r>
          </a:p>
          <a:p>
            <a:r>
              <a:rPr lang="en-IN" smtClean="0"/>
              <a:t>	( Energy stored in  group of  plants)</a:t>
            </a:r>
            <a:endParaRPr lang="en-IN"/>
          </a:p>
          <a:p>
            <a:endParaRPr lang="en-IN" smtClean="0"/>
          </a:p>
          <a:p>
            <a:endParaRPr lang="en-IN" smtClean="0"/>
          </a:p>
          <a:p>
            <a:endParaRPr lang="en-IN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705" y="1901950"/>
            <a:ext cx="4419295" cy="48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885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smtClean="0">
                <a:solidFill>
                  <a:srgbClr val="FF0000"/>
                </a:solidFill>
              </a:rPr>
              <a:t>7.2.2 PRODUCTIVITY </a:t>
            </a:r>
            <a:r>
              <a:rPr lang="en-IN" sz="3600" b="1">
                <a:solidFill>
                  <a:srgbClr val="FF0000"/>
                </a:solidFill>
              </a:rPr>
              <a:t>OF ECOSYSTEM</a:t>
            </a:r>
            <a:endParaRPr lang="en-IN" sz="36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43835"/>
            <a:ext cx="90004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smtClean="0"/>
              <a:t>	</a:t>
            </a:r>
            <a:r>
              <a:rPr lang="en-IN" sz="2800" b="1" smtClean="0">
                <a:solidFill>
                  <a:srgbClr val="EE006C"/>
                </a:solidFill>
              </a:rPr>
              <a:t>Factors affecting primary productivity</a:t>
            </a:r>
          </a:p>
          <a:p>
            <a:pPr algn="ctr"/>
            <a:endParaRPr lang="en-IN" b="1" smtClean="0"/>
          </a:p>
          <a:p>
            <a:pPr marL="400050" indent="-400050">
              <a:buAutoNum type="romanLcParenR"/>
            </a:pPr>
            <a:endParaRPr lang="en-IN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smtClean="0"/>
              <a:t>plant </a:t>
            </a:r>
            <a:r>
              <a:rPr lang="en-US" sz="2000"/>
              <a:t>species of an </a:t>
            </a:r>
            <a:r>
              <a:rPr lang="en-US" sz="2000" smtClean="0"/>
              <a:t>area,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/>
              <a:t>P</a:t>
            </a:r>
            <a:r>
              <a:rPr lang="en-US" sz="2000" smtClean="0"/>
              <a:t>hotosynthetic capacity,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/>
              <a:t>A</a:t>
            </a:r>
            <a:r>
              <a:rPr lang="en-US" sz="2000" smtClean="0"/>
              <a:t>vailability </a:t>
            </a:r>
            <a:r>
              <a:rPr lang="en-US" sz="2000"/>
              <a:t>of </a:t>
            </a:r>
            <a:r>
              <a:rPr lang="en-US" sz="2000" smtClean="0"/>
              <a:t>nutrients,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smtClean="0"/>
              <a:t> </a:t>
            </a:r>
            <a:r>
              <a:rPr lang="en-US" sz="2000"/>
              <a:t>S</a:t>
            </a:r>
            <a:r>
              <a:rPr lang="en-US" sz="2000" smtClean="0"/>
              <a:t>olar radiation,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smtClean="0"/>
              <a:t> Precipitation,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smtClean="0"/>
              <a:t> </a:t>
            </a:r>
            <a:r>
              <a:rPr lang="en-US" sz="2000"/>
              <a:t>S</a:t>
            </a:r>
            <a:r>
              <a:rPr lang="en-US" sz="2000" smtClean="0"/>
              <a:t>oil type,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smtClean="0"/>
              <a:t> </a:t>
            </a:r>
            <a:r>
              <a:rPr lang="en-US" sz="2000"/>
              <a:t>T</a:t>
            </a:r>
            <a:r>
              <a:rPr lang="en-US" sz="2000" smtClean="0"/>
              <a:t>opographic </a:t>
            </a:r>
            <a:r>
              <a:rPr lang="en-US" sz="2000"/>
              <a:t>factors (altitude, latitude, direction</a:t>
            </a:r>
            <a:r>
              <a:rPr lang="en-US" sz="2000" smtClean="0"/>
              <a:t>).</a:t>
            </a:r>
            <a:endParaRPr lang="en-IN" sz="2000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>
                <a:solidFill>
                  <a:srgbClr val="FF0000"/>
                </a:solidFill>
              </a:rPr>
              <a:t>7.2.2	PRODUCTIVITY OF ECOSYSTEM</a:t>
            </a:r>
            <a:endParaRPr lang="en-IN" sz="3600">
              <a:solidFill>
                <a:srgbClr val="FF0000"/>
              </a:solidFill>
            </a:endParaRPr>
          </a:p>
          <a:p>
            <a:endParaRPr lang="en-IN" sz="2800">
              <a:solidFill>
                <a:srgbClr val="FF0000"/>
              </a:solidFill>
            </a:endParaRPr>
          </a:p>
          <a:p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43835"/>
            <a:ext cx="68625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IN" sz="2800" b="1" smtClean="0">
                <a:solidFill>
                  <a:srgbClr val="EE006C"/>
                </a:solidFill>
              </a:rPr>
              <a:t>Productivity of different ecosystms</a:t>
            </a:r>
            <a:endParaRPr lang="en-IN" sz="2800"/>
          </a:p>
          <a:p>
            <a:pPr marL="400050" indent="-400050">
              <a:buAutoNum type="romanLcParenR"/>
            </a:pPr>
            <a:endParaRPr lang="en-IN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35709"/>
            <a:ext cx="9144000" cy="479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mtClean="0">
                <a:solidFill>
                  <a:srgbClr val="FF0000"/>
                </a:solidFill>
              </a:rPr>
              <a:t>7.2.3 </a:t>
            </a:r>
            <a:r>
              <a:rPr lang="en-US" sz="3200" b="1" smtClean="0">
                <a:solidFill>
                  <a:srgbClr val="FF0000"/>
                </a:solidFill>
              </a:rPr>
              <a:t>Concept </a:t>
            </a:r>
            <a:r>
              <a:rPr lang="en-US" sz="3200" b="1">
                <a:solidFill>
                  <a:srgbClr val="FF0000"/>
                </a:solidFill>
              </a:rPr>
              <a:t>of trophic level in an ecosystem</a:t>
            </a:r>
            <a:endParaRPr lang="en-IN" sz="32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4"/>
            <a:ext cx="9143999" cy="5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>
                <a:solidFill>
                  <a:srgbClr val="FF0000"/>
                </a:solidFill>
              </a:rPr>
              <a:t>7.2.4	</a:t>
            </a:r>
            <a:r>
              <a:rPr lang="en-US" sz="3600" b="1">
                <a:solidFill>
                  <a:srgbClr val="FF0000"/>
                </a:solidFill>
              </a:rPr>
              <a:t>Energy flow</a:t>
            </a:r>
            <a:endParaRPr lang="en-IN" sz="36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smtClean="0"/>
              <a:t>Transfer </a:t>
            </a:r>
            <a:r>
              <a:rPr lang="en-US" sz="2800"/>
              <a:t>of energy in an ecosystem between trophic </a:t>
            </a:r>
            <a:r>
              <a:rPr lang="en-US" sz="2800" smtClean="0"/>
              <a:t>levels.</a:t>
            </a:r>
            <a:endParaRPr lang="en-IN" sz="28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12770"/>
            <a:ext cx="9144000" cy="434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" y="52760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smtClean="0">
                <a:solidFill>
                  <a:srgbClr val="FF0000"/>
                </a:solidFill>
              </a:rPr>
              <a:t>7.2.4 </a:t>
            </a:r>
            <a:r>
              <a:rPr lang="en-US" sz="3600" b="1" smtClean="0">
                <a:solidFill>
                  <a:srgbClr val="FF0000"/>
                </a:solidFill>
              </a:rPr>
              <a:t>Energy </a:t>
            </a:r>
            <a:r>
              <a:rPr lang="en-US" sz="3600" b="1">
                <a:solidFill>
                  <a:srgbClr val="FF0000"/>
                </a:solidFill>
              </a:rPr>
              <a:t>flow</a:t>
            </a:r>
            <a:endParaRPr lang="en-IN" sz="36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4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mtClean="0">
                <a:solidFill>
                  <a:srgbClr val="EE006C"/>
                </a:solidFill>
              </a:rPr>
              <a:t>Law of thermodynamics-  </a:t>
            </a:r>
            <a:r>
              <a:rPr lang="en-US" sz="2400"/>
              <a:t>S</a:t>
            </a:r>
            <a:r>
              <a:rPr lang="en-US" sz="2400" smtClean="0"/>
              <a:t>torage </a:t>
            </a:r>
            <a:r>
              <a:rPr lang="en-US" sz="2400"/>
              <a:t>and loss of </a:t>
            </a:r>
            <a:r>
              <a:rPr lang="en-US" sz="2400" smtClean="0"/>
              <a:t>energy.</a:t>
            </a:r>
          </a:p>
          <a:p>
            <a:endParaRPr lang="en-US" sz="2800" smtClean="0"/>
          </a:p>
          <a:p>
            <a:r>
              <a:rPr lang="en-US" sz="2800" smtClean="0">
                <a:solidFill>
                  <a:srgbClr val="00B050"/>
                </a:solidFill>
              </a:rPr>
              <a:t> </a:t>
            </a:r>
            <a:r>
              <a:rPr lang="en-IN" sz="2800" b="1" smtClean="0">
                <a:solidFill>
                  <a:srgbClr val="00B050"/>
                </a:solidFill>
              </a:rPr>
              <a:t>i. </a:t>
            </a:r>
            <a:r>
              <a:rPr lang="en-US" sz="2800" b="1" smtClean="0">
                <a:solidFill>
                  <a:srgbClr val="00B050"/>
                </a:solidFill>
              </a:rPr>
              <a:t>First law of thermodynamics</a:t>
            </a:r>
            <a:endParaRPr lang="en-IN" sz="2800" smtClean="0">
              <a:solidFill>
                <a:srgbClr val="00B050"/>
              </a:solidFill>
            </a:endParaRPr>
          </a:p>
          <a:p>
            <a:r>
              <a:rPr lang="en-US" sz="2400" smtClean="0"/>
              <a:t>	Energy </a:t>
            </a:r>
            <a:r>
              <a:rPr lang="en-US" sz="2400"/>
              <a:t>can be transmitted from one system to another in </a:t>
            </a:r>
            <a:r>
              <a:rPr lang="en-US" sz="2400" smtClean="0"/>
              <a:t>various</a:t>
            </a:r>
          </a:p>
          <a:p>
            <a:r>
              <a:rPr lang="en-US" sz="2400" smtClean="0"/>
              <a:t> </a:t>
            </a:r>
            <a:r>
              <a:rPr lang="en-US" sz="2400"/>
              <a:t>forms, but it cannot be destroyed or created.  As a result, the quantity </a:t>
            </a:r>
            <a:r>
              <a:rPr lang="en-US" sz="2400" smtClean="0"/>
              <a:t>of </a:t>
            </a:r>
            <a:r>
              <a:rPr lang="en-US" sz="2400"/>
              <a:t>energy present in the universe is constant.</a:t>
            </a:r>
            <a:endParaRPr lang="en-IN" sz="2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 descr="Image result for first law of thermodynamic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98490"/>
            <a:ext cx="4113885" cy="24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irst law of thermodynamics photosynthesi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2820" y="4039820"/>
            <a:ext cx="3961181" cy="28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Image result for first law of thermodynamics photosynthesis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Image result for first law of thermodynamics photosynthesis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10" descr="Image result for first law of thermodynamics photosynthesis ima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smtClean="0">
                <a:solidFill>
                  <a:srgbClr val="FF0000"/>
                </a:solidFill>
              </a:rPr>
              <a:t>7.2.4 </a:t>
            </a:r>
            <a:r>
              <a:rPr lang="en-US" sz="4000" b="1" smtClean="0">
                <a:solidFill>
                  <a:srgbClr val="FF0000"/>
                </a:solidFill>
              </a:rPr>
              <a:t>Energy </a:t>
            </a:r>
            <a:r>
              <a:rPr lang="en-US" sz="4000" b="1">
                <a:solidFill>
                  <a:srgbClr val="FF0000"/>
                </a:solidFill>
              </a:rPr>
              <a:t>flow</a:t>
            </a:r>
            <a:endParaRPr lang="en-IN" sz="40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>
                <a:solidFill>
                  <a:srgbClr val="00B050"/>
                </a:solidFill>
              </a:rPr>
              <a:t>ii. </a:t>
            </a:r>
            <a:r>
              <a:rPr lang="en-US" sz="2800" b="1">
                <a:solidFill>
                  <a:srgbClr val="00B050"/>
                </a:solidFill>
              </a:rPr>
              <a:t>Second law of </a:t>
            </a:r>
            <a:r>
              <a:rPr lang="en-US" sz="2800" b="1" smtClean="0">
                <a:solidFill>
                  <a:srgbClr val="00B050"/>
                </a:solidFill>
              </a:rPr>
              <a:t>thermodynamics</a:t>
            </a:r>
            <a:r>
              <a:rPr lang="en-IN" sz="2800" b="1" smtClean="0">
                <a:solidFill>
                  <a:srgbClr val="00B050"/>
                </a:solidFill>
              </a:rPr>
              <a:t>- </a:t>
            </a:r>
            <a:r>
              <a:rPr lang="en-US" sz="2800" smtClean="0"/>
              <a:t> </a:t>
            </a:r>
            <a:r>
              <a:rPr lang="en-US" sz="2400" smtClean="0"/>
              <a:t>Energy </a:t>
            </a:r>
            <a:r>
              <a:rPr lang="en-US" sz="2400"/>
              <a:t>transformation results in the reduction of the free energy of the system.  Usually energy transformation cannot be 100% efficient. </a:t>
            </a:r>
            <a:r>
              <a:rPr lang="en-IN" sz="2400" smtClean="0"/>
              <a:t>. </a:t>
            </a:r>
            <a:r>
              <a:rPr lang="en-US" sz="2400"/>
              <a:t>Example: </a:t>
            </a:r>
            <a:r>
              <a:rPr lang="en-US" sz="2400">
                <a:solidFill>
                  <a:srgbClr val="CC8300"/>
                </a:solidFill>
              </a:rPr>
              <a:t>Ten percent law</a:t>
            </a:r>
            <a:endParaRPr lang="en-IN" sz="2400">
              <a:solidFill>
                <a:srgbClr val="CC83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2" y="4497934"/>
            <a:ext cx="3120574" cy="230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econd law of thermodynamics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108755"/>
            <a:ext cx="4266589" cy="17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econd law of thermodynamics botany exampl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5" y="2705719"/>
            <a:ext cx="4195605" cy="23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6591" y="2705719"/>
            <a:ext cx="4877410" cy="41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smtClean="0">
                <a:solidFill>
                  <a:srgbClr val="FF0000"/>
                </a:solidFill>
              </a:rPr>
              <a:t>7.2.5 </a:t>
            </a:r>
            <a:r>
              <a:rPr lang="en-US" sz="4000" b="1">
                <a:solidFill>
                  <a:srgbClr val="FF0000"/>
                </a:solidFill>
              </a:rPr>
              <a:t>Food chain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1443835"/>
            <a:ext cx="9143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smtClean="0"/>
              <a:t>Movement </a:t>
            </a:r>
            <a:r>
              <a:rPr lang="en-US" sz="2400"/>
              <a:t>of energy from producers </a:t>
            </a:r>
            <a:r>
              <a:rPr lang="en-US" sz="2400" smtClean="0"/>
              <a:t>up to </a:t>
            </a:r>
            <a:r>
              <a:rPr lang="en-US" sz="2400"/>
              <a:t>top </a:t>
            </a:r>
            <a:r>
              <a:rPr lang="en-US" sz="2400" smtClean="0"/>
              <a:t>carnivores. </a:t>
            </a:r>
          </a:p>
          <a:p>
            <a:endParaRPr lang="en-IN" sz="2400" smtClean="0">
              <a:solidFill>
                <a:srgbClr val="0070C0"/>
              </a:solidFill>
            </a:endParaRPr>
          </a:p>
          <a:p>
            <a:r>
              <a:rPr lang="en-US" sz="2800">
                <a:solidFill>
                  <a:srgbClr val="002060"/>
                </a:solidFill>
              </a:rPr>
              <a:t>T</a:t>
            </a:r>
            <a:r>
              <a:rPr lang="en-US" sz="2800" smtClean="0">
                <a:solidFill>
                  <a:srgbClr val="002060"/>
                </a:solidFill>
              </a:rPr>
              <a:t>wo </a:t>
            </a:r>
            <a:r>
              <a:rPr lang="en-US" sz="2800">
                <a:solidFill>
                  <a:srgbClr val="002060"/>
                </a:solidFill>
              </a:rPr>
              <a:t>types of food chain</a:t>
            </a:r>
            <a:r>
              <a:rPr lang="en-IN" sz="1600" smtClean="0"/>
              <a:t>						</a:t>
            </a:r>
          </a:p>
          <a:p>
            <a:endParaRPr lang="en-IN" sz="1600">
              <a:solidFill>
                <a:srgbClr val="00B050"/>
              </a:solidFill>
            </a:endParaRPr>
          </a:p>
          <a:p>
            <a:r>
              <a:rPr lang="en-US" sz="2400" b="1" smtClean="0">
                <a:solidFill>
                  <a:srgbClr val="00B050"/>
                </a:solidFill>
              </a:rPr>
              <a:t>  	 1. </a:t>
            </a:r>
            <a:r>
              <a:rPr lang="en-US" sz="2400" b="1">
                <a:solidFill>
                  <a:srgbClr val="00B050"/>
                </a:solidFill>
              </a:rPr>
              <a:t>Grazing food </a:t>
            </a:r>
            <a:r>
              <a:rPr lang="en-US" sz="2400" b="1" smtClean="0">
                <a:solidFill>
                  <a:srgbClr val="00B050"/>
                </a:solidFill>
              </a:rPr>
              <a:t>chain</a:t>
            </a:r>
            <a:r>
              <a:rPr lang="en-IN" sz="1600" smtClean="0"/>
              <a:t>		</a:t>
            </a:r>
            <a:r>
              <a:rPr lang="en-IN" sz="1600"/>
              <a:t>	</a:t>
            </a:r>
            <a:r>
              <a:rPr lang="en-IN" sz="1600" smtClean="0"/>
              <a:t>  </a:t>
            </a:r>
            <a:r>
              <a:rPr lang="en-US" sz="2400" b="1" smtClean="0">
                <a:solidFill>
                  <a:srgbClr val="663300"/>
                </a:solidFill>
              </a:rPr>
              <a:t>2. Detritus </a:t>
            </a:r>
            <a:r>
              <a:rPr lang="en-US" sz="2400" b="1">
                <a:solidFill>
                  <a:srgbClr val="663300"/>
                </a:solidFill>
              </a:rPr>
              <a:t>food chain</a:t>
            </a:r>
            <a:endParaRPr lang="en-IN" sz="2400">
              <a:solidFill>
                <a:srgbClr val="663300"/>
              </a:solidFill>
            </a:endParaRPr>
          </a:p>
          <a:p>
            <a:r>
              <a:rPr lang="en-IN" sz="160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IN" sz="16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63" y="3505939"/>
            <a:ext cx="4584320" cy="331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705" y="3505939"/>
            <a:ext cx="4419294" cy="331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720" y="3276295"/>
            <a:ext cx="6566315" cy="763525"/>
          </a:xfrm>
        </p:spPr>
        <p:txBody>
          <a:bodyPr>
            <a:normAutofit/>
          </a:bodyPr>
          <a:lstStyle/>
          <a:p>
            <a:r>
              <a:rPr lang="en-IN" b="1" err="1">
                <a:effectLst/>
              </a:rPr>
              <a:t>பாடம் 7</a:t>
            </a:r>
            <a:endParaRPr lang="en-IN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8474" y="4803344"/>
            <a:ext cx="4733855" cy="763525"/>
          </a:xfrm>
        </p:spPr>
        <p:txBody>
          <a:bodyPr>
            <a:normAutofit/>
          </a:bodyPr>
          <a:lstStyle/>
          <a:p>
            <a:r>
              <a:rPr lang="en-IN" b="1" err="1"/>
              <a:t>சூழல்மண்டலம்</a:t>
            </a:r>
            <a:endParaRPr lang="en-US"/>
          </a:p>
        </p:txBody>
      </p:sp>
      <p:pic>
        <p:nvPicPr>
          <p:cNvPr id="1028" name="Picture 4" descr="C:\Users\Admin\Desktop\Eco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458560" cy="71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0556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7.2.6 </a:t>
            </a:r>
            <a:r>
              <a:rPr lang="en-US" sz="4000" b="1">
                <a:solidFill>
                  <a:srgbClr val="FF0000"/>
                </a:solidFill>
              </a:rPr>
              <a:t>Food Web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54" y="1443835"/>
            <a:ext cx="9000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smtClean="0"/>
              <a:t>In</a:t>
            </a:r>
            <a:r>
              <a:rPr lang="en-US" sz="2400" err="1" smtClean="0"/>
              <a:t>ter-locking </a:t>
            </a:r>
            <a:r>
              <a:rPr lang="en-US" sz="2400"/>
              <a:t>pattern of a number of food </a:t>
            </a:r>
            <a:r>
              <a:rPr lang="en-US" sz="2400" smtClean="0"/>
              <a:t>chain.</a:t>
            </a:r>
          </a:p>
          <a:p>
            <a:pPr algn="ctr"/>
            <a:r>
              <a:rPr lang="en-US" sz="2400" b="1" smtClean="0"/>
              <a:t>Example: </a:t>
            </a:r>
            <a:r>
              <a:rPr lang="en-US" sz="2400" smtClean="0">
                <a:solidFill>
                  <a:srgbClr val="00B050"/>
                </a:solidFill>
              </a:rPr>
              <a:t>Grazing food chain.</a:t>
            </a:r>
          </a:p>
          <a:p>
            <a:endParaRPr lang="en-IN" sz="2400" smtClean="0">
              <a:solidFill>
                <a:srgbClr val="00B05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60065"/>
            <a:ext cx="9143999" cy="448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7.2.6 </a:t>
            </a:r>
            <a:r>
              <a:rPr lang="en-US" sz="4000" b="1">
                <a:solidFill>
                  <a:srgbClr val="FF0000"/>
                </a:solidFill>
              </a:rPr>
              <a:t>Food Web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smtClean="0">
              <a:solidFill>
                <a:srgbClr val="00B050"/>
              </a:solidFill>
            </a:endParaRPr>
          </a:p>
          <a:p>
            <a:r>
              <a:rPr lang="en-US" sz="2800" b="1" smtClean="0">
                <a:solidFill>
                  <a:srgbClr val="00B050"/>
                </a:solidFill>
              </a:rPr>
              <a:t>Significance </a:t>
            </a:r>
            <a:r>
              <a:rPr lang="en-US" sz="2800" b="1">
                <a:solidFill>
                  <a:srgbClr val="00B050"/>
                </a:solidFill>
              </a:rPr>
              <a:t>of food </a:t>
            </a:r>
            <a:r>
              <a:rPr lang="en-US" sz="2800" b="1" smtClean="0">
                <a:solidFill>
                  <a:srgbClr val="00B050"/>
                </a:solidFill>
              </a:rPr>
              <a:t>web </a:t>
            </a:r>
            <a:endParaRPr lang="en-IN" sz="2800">
              <a:solidFill>
                <a:srgbClr val="00B050"/>
              </a:solidFill>
            </a:endParaRPr>
          </a:p>
          <a:p>
            <a:endParaRPr lang="en-IN" smtClean="0">
              <a:solidFill>
                <a:srgbClr val="EE006C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/>
              <a:t>C</a:t>
            </a:r>
            <a:r>
              <a:rPr lang="en-US" sz="2400" smtClean="0"/>
              <a:t>onstructed </a:t>
            </a:r>
            <a:r>
              <a:rPr lang="en-US" sz="2400"/>
              <a:t>to describe species interaction called direct </a:t>
            </a:r>
            <a:r>
              <a:rPr lang="en-US" sz="2400" smtClean="0"/>
              <a:t>interaction.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IN" sz="240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smtClean="0"/>
              <a:t>Illustrate </a:t>
            </a:r>
            <a:r>
              <a:rPr lang="en-US" sz="2400"/>
              <a:t>indirect interactions among different </a:t>
            </a:r>
            <a:r>
              <a:rPr lang="en-US" sz="2400" smtClean="0"/>
              <a:t>species.</a:t>
            </a:r>
            <a:endParaRPr lang="en-IN" sz="2400" smtClean="0"/>
          </a:p>
          <a:p>
            <a:pPr marL="285750" lvl="0" indent="-285750">
              <a:buFont typeface="Arial" pitchFamily="34" charset="0"/>
              <a:buChar char="•"/>
            </a:pPr>
            <a:endParaRPr lang="en-IN" sz="240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smtClean="0"/>
              <a:t> Study bottom-up or top-down control of community structure .</a:t>
            </a:r>
            <a:endParaRPr lang="en-IN" sz="2400" smtClean="0"/>
          </a:p>
          <a:p>
            <a:pPr marL="285750" lvl="0" indent="-285750">
              <a:buFont typeface="Arial" pitchFamily="34" charset="0"/>
              <a:buChar char="•"/>
            </a:pPr>
            <a:endParaRPr lang="en-IN" sz="240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smtClean="0"/>
              <a:t> </a:t>
            </a:r>
            <a:r>
              <a:rPr lang="en-US" sz="2400"/>
              <a:t>R</a:t>
            </a:r>
            <a:r>
              <a:rPr lang="en-US" sz="2400" smtClean="0"/>
              <a:t>eveal </a:t>
            </a:r>
            <a:r>
              <a:rPr lang="en-US" sz="2400"/>
              <a:t>different patterns of energy transfer in terrestrial and aquatic ecosystems.</a:t>
            </a:r>
            <a:endParaRPr lang="en-IN" sz="2400"/>
          </a:p>
          <a:p>
            <a:pPr marL="285750" indent="-285750">
              <a:buFont typeface="Arial" pitchFamily="34" charset="0"/>
              <a:buChar char="•"/>
            </a:pPr>
            <a:endParaRPr lang="en-IN" sz="2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7.2.7 </a:t>
            </a:r>
            <a:r>
              <a:rPr lang="en-US" sz="4000" b="1">
                <a:solidFill>
                  <a:srgbClr val="FF0000"/>
                </a:solidFill>
              </a:rPr>
              <a:t>Ecological pyramids 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5" y="1443835"/>
            <a:ext cx="86924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smtClean="0"/>
              <a:t>A </a:t>
            </a:r>
            <a:r>
              <a:rPr lang="en-US" sz="2400"/>
              <a:t>graphical representation of the trophic structure </a:t>
            </a:r>
            <a:r>
              <a:rPr lang="en-US" sz="2400" smtClean="0"/>
              <a:t>and function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/>
          </a:p>
          <a:p>
            <a:r>
              <a:rPr lang="en-US" sz="2400" smtClean="0"/>
              <a:t> at </a:t>
            </a:r>
            <a:r>
              <a:rPr lang="en-US" sz="2400"/>
              <a:t>each successive trophic levels of an </a:t>
            </a:r>
            <a:r>
              <a:rPr lang="en-US" sz="2400" smtClean="0"/>
              <a:t>ecosystem.</a:t>
            </a:r>
          </a:p>
          <a:p>
            <a:endParaRPr lang="en-IN" sz="2400" smtClean="0"/>
          </a:p>
          <a:p>
            <a:r>
              <a:rPr lang="en-US" sz="2400" smtClean="0"/>
              <a:t> </a:t>
            </a:r>
            <a:r>
              <a:rPr lang="en-US" sz="2400" b="1"/>
              <a:t>Charles Elton (</a:t>
            </a:r>
            <a:r>
              <a:rPr lang="en-US" sz="2400" b="1" smtClean="0"/>
              <a:t>1927)</a:t>
            </a:r>
            <a:r>
              <a:rPr lang="en-US" sz="2400" smtClean="0"/>
              <a:t>- </a:t>
            </a:r>
            <a:r>
              <a:rPr lang="en-US" sz="2400" b="1" err="1" smtClean="0"/>
              <a:t>Eltonian </a:t>
            </a:r>
            <a:r>
              <a:rPr lang="en-US" sz="2400" b="1"/>
              <a:t>pyramids</a:t>
            </a:r>
            <a:r>
              <a:rPr lang="en-US" sz="2400" smtClean="0"/>
              <a:t>.</a:t>
            </a:r>
            <a:endParaRPr lang="en-IN" sz="2400"/>
          </a:p>
          <a:p>
            <a:endParaRPr lang="en-IN" b="1" smtClean="0"/>
          </a:p>
          <a:p>
            <a:r>
              <a:rPr lang="en-US" sz="2400" smtClean="0">
                <a:solidFill>
                  <a:srgbClr val="3A1D00"/>
                </a:solidFill>
              </a:rPr>
              <a:t>Three </a:t>
            </a:r>
            <a:r>
              <a:rPr lang="en-US" sz="2400">
                <a:solidFill>
                  <a:srgbClr val="3A1D00"/>
                </a:solidFill>
              </a:rPr>
              <a:t>types</a:t>
            </a:r>
            <a:r>
              <a:rPr lang="en-US" sz="2400" smtClean="0">
                <a:solidFill>
                  <a:srgbClr val="3A1D00"/>
                </a:solidFill>
              </a:rPr>
              <a:t>:</a:t>
            </a:r>
          </a:p>
          <a:p>
            <a:endParaRPr lang="en-IN" sz="2400" smtClean="0"/>
          </a:p>
          <a:p>
            <a:r>
              <a:rPr lang="en-IN" sz="2400" smtClean="0"/>
              <a:t> </a:t>
            </a:r>
            <a:r>
              <a:rPr lang="en-IN" sz="2400"/>
              <a:t>(1</a:t>
            </a:r>
            <a:r>
              <a:rPr lang="en-IN" sz="2400" smtClean="0"/>
              <a:t>)</a:t>
            </a:r>
            <a:r>
              <a:rPr lang="en-US" sz="2400" smtClean="0"/>
              <a:t> </a:t>
            </a:r>
            <a:r>
              <a:rPr lang="en-US" sz="2400"/>
              <a:t>P</a:t>
            </a:r>
            <a:r>
              <a:rPr lang="en-US" sz="2400" smtClean="0"/>
              <a:t>yramids </a:t>
            </a:r>
            <a:r>
              <a:rPr lang="en-US" sz="2400"/>
              <a:t>of </a:t>
            </a:r>
            <a:r>
              <a:rPr lang="en-US" sz="2400" smtClean="0"/>
              <a:t>number. </a:t>
            </a:r>
            <a:endParaRPr lang="en-IN" sz="2400" smtClean="0"/>
          </a:p>
          <a:p>
            <a:endParaRPr lang="en-IN" sz="2400" smtClean="0"/>
          </a:p>
          <a:p>
            <a:r>
              <a:rPr lang="en-IN" sz="2400" smtClean="0"/>
              <a:t>(</a:t>
            </a:r>
            <a:r>
              <a:rPr lang="en-IN" sz="2400"/>
              <a:t>2) </a:t>
            </a:r>
            <a:r>
              <a:rPr lang="en-US" sz="2400"/>
              <a:t>P</a:t>
            </a:r>
            <a:r>
              <a:rPr lang="en-US" sz="2400" smtClean="0"/>
              <a:t>yramids </a:t>
            </a:r>
            <a:r>
              <a:rPr lang="en-US" sz="2400"/>
              <a:t>of </a:t>
            </a:r>
            <a:r>
              <a:rPr lang="en-US" sz="2400" smtClean="0"/>
              <a:t>biomass. </a:t>
            </a:r>
            <a:endParaRPr lang="en-IN" sz="2400" smtClean="0"/>
          </a:p>
          <a:p>
            <a:endParaRPr lang="en-IN" sz="2400" smtClean="0"/>
          </a:p>
          <a:p>
            <a:r>
              <a:rPr lang="en-IN" sz="2400" smtClean="0"/>
              <a:t>(</a:t>
            </a:r>
            <a:r>
              <a:rPr lang="en-IN" sz="2400"/>
              <a:t>3) </a:t>
            </a:r>
            <a:r>
              <a:rPr lang="en-US" sz="2400"/>
              <a:t>P</a:t>
            </a:r>
            <a:r>
              <a:rPr lang="en-US" sz="2400" smtClean="0"/>
              <a:t>yramids </a:t>
            </a:r>
            <a:r>
              <a:rPr lang="en-US" sz="2400"/>
              <a:t>of energy.</a:t>
            </a:r>
            <a:endParaRPr lang="en-IN" sz="2400"/>
          </a:p>
          <a:p>
            <a:endParaRPr lang="en-IN" sz="2400"/>
          </a:p>
          <a:p>
            <a:endParaRPr lang="en-IN" sz="2400"/>
          </a:p>
          <a:p>
            <a:r>
              <a:rPr lang="en-IN" smtClean="0"/>
              <a:t> </a:t>
            </a:r>
            <a:endParaRPr lang="en-IN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>
                <a:solidFill>
                  <a:srgbClr val="FF0000"/>
                </a:solidFill>
              </a:rPr>
              <a:t>7.2.7 </a:t>
            </a:r>
            <a:r>
              <a:rPr lang="en-US" sz="3600" b="1">
                <a:solidFill>
                  <a:srgbClr val="FF0000"/>
                </a:solidFill>
              </a:rPr>
              <a:t>Ecological pyramids </a:t>
            </a:r>
            <a:endParaRPr lang="en-IN" sz="3600">
              <a:solidFill>
                <a:srgbClr val="FF0000"/>
              </a:solidFill>
            </a:endParaRPr>
          </a:p>
          <a:p>
            <a:pPr algn="ctr"/>
            <a:endParaRPr lang="en-IN" sz="36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5" y="1443835"/>
            <a:ext cx="86924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>
                <a:solidFill>
                  <a:srgbClr val="EE006C"/>
                </a:solidFill>
              </a:rPr>
              <a:t>(1)</a:t>
            </a:r>
            <a:r>
              <a:rPr lang="en-US" sz="2800">
                <a:solidFill>
                  <a:srgbClr val="EE006C"/>
                </a:solidFill>
              </a:rPr>
              <a:t> pyramids of number. </a:t>
            </a:r>
            <a:endParaRPr lang="en-IN" sz="2800">
              <a:solidFill>
                <a:srgbClr val="EE006C"/>
              </a:solidFill>
            </a:endParaRPr>
          </a:p>
          <a:p>
            <a:r>
              <a:rPr lang="en-IN" sz="2400" smtClean="0"/>
              <a:t>	</a:t>
            </a:r>
            <a:r>
              <a:rPr lang="en-US" sz="2400"/>
              <a:t>A graphical representation of</a:t>
            </a:r>
            <a:r>
              <a:rPr lang="en-IN" sz="2400"/>
              <a:t> </a:t>
            </a:r>
            <a:r>
              <a:rPr lang="en-IN" sz="2400" smtClean="0"/>
              <a:t> </a:t>
            </a:r>
            <a:r>
              <a:rPr lang="en-US" sz="2400"/>
              <a:t>the </a:t>
            </a:r>
            <a:r>
              <a:rPr lang="en-US" sz="2400">
                <a:solidFill>
                  <a:srgbClr val="FF0000"/>
                </a:solidFill>
              </a:rPr>
              <a:t>number of organisms </a:t>
            </a:r>
            <a:r>
              <a:rPr lang="en-US" sz="2400"/>
              <a:t>present at each successive trophic level in an ecosystem</a:t>
            </a:r>
            <a:r>
              <a:rPr lang="en-IN" sz="2400" smtClean="0">
                <a:solidFill>
                  <a:srgbClr val="EE006C"/>
                </a:solidFill>
              </a:rPr>
              <a:t>.</a:t>
            </a:r>
          </a:p>
          <a:p>
            <a:endParaRPr lang="en-IN" sz="2000" smtClean="0">
              <a:solidFill>
                <a:srgbClr val="EE006C"/>
              </a:solidFill>
            </a:endParaRPr>
          </a:p>
          <a:p>
            <a:endParaRPr lang="en-IN" smtClean="0"/>
          </a:p>
          <a:p>
            <a:endParaRPr lang="en-IN" smtClean="0"/>
          </a:p>
          <a:p>
            <a:r>
              <a:rPr lang="en-IN" smtClean="0"/>
              <a:t> </a:t>
            </a:r>
            <a:endParaRPr lang="en-IN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838271"/>
            <a:ext cx="9120044" cy="39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469807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7.2.7 </a:t>
            </a:r>
            <a:r>
              <a:rPr lang="en-US" sz="4000" b="1">
                <a:solidFill>
                  <a:srgbClr val="FF0000"/>
                </a:solidFill>
              </a:rPr>
              <a:t>Ecological pyramids 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smtClean="0">
                <a:solidFill>
                  <a:srgbClr val="EE006C"/>
                </a:solidFill>
              </a:rPr>
              <a:t>(2)</a:t>
            </a:r>
            <a:r>
              <a:rPr lang="en-US" sz="2800" smtClean="0">
                <a:solidFill>
                  <a:srgbClr val="EE006C"/>
                </a:solidFill>
              </a:rPr>
              <a:t> pyramids </a:t>
            </a:r>
            <a:r>
              <a:rPr lang="en-US" sz="2800">
                <a:solidFill>
                  <a:srgbClr val="EE006C"/>
                </a:solidFill>
              </a:rPr>
              <a:t>of </a:t>
            </a:r>
            <a:r>
              <a:rPr lang="en-US" sz="2800" smtClean="0">
                <a:solidFill>
                  <a:srgbClr val="EE006C"/>
                </a:solidFill>
              </a:rPr>
              <a:t>biomass</a:t>
            </a:r>
            <a:endParaRPr lang="en-IN" sz="2800" smtClean="0"/>
          </a:p>
          <a:p>
            <a:r>
              <a:rPr lang="en-IN" sz="1600" smtClean="0"/>
              <a:t>		</a:t>
            </a:r>
            <a:r>
              <a:rPr lang="en-US" sz="1600"/>
              <a:t> </a:t>
            </a:r>
            <a:r>
              <a:rPr lang="en-US" sz="2400"/>
              <a:t>A graphical representation of the amount of </a:t>
            </a:r>
            <a:r>
              <a:rPr lang="en-US" sz="2400">
                <a:solidFill>
                  <a:srgbClr val="FF0000"/>
                </a:solidFill>
              </a:rPr>
              <a:t>organic material (biomass</a:t>
            </a:r>
            <a:r>
              <a:rPr lang="en-US" sz="2400"/>
              <a:t>) present at each successive trophic level in an </a:t>
            </a:r>
            <a:r>
              <a:rPr lang="en-US" sz="2400" smtClean="0"/>
              <a:t>ecosystem. </a:t>
            </a:r>
            <a:endParaRPr lang="en-IN" sz="2400"/>
          </a:p>
          <a:p>
            <a:endParaRPr lang="en-IN" sz="2400"/>
          </a:p>
          <a:p>
            <a:pPr marL="400050" indent="-400050">
              <a:buAutoNum type="romanLcParenR"/>
            </a:pPr>
            <a:endParaRPr lang="en-IN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31935"/>
            <a:ext cx="9143999" cy="36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7.2.7 </a:t>
            </a:r>
            <a:r>
              <a:rPr lang="en-US" sz="4000" b="1">
                <a:solidFill>
                  <a:srgbClr val="FF0000"/>
                </a:solidFill>
              </a:rPr>
              <a:t>Ecological </a:t>
            </a:r>
            <a:r>
              <a:rPr lang="en-US" sz="4000" b="1" smtClean="0">
                <a:solidFill>
                  <a:srgbClr val="FF0000"/>
                </a:solidFill>
              </a:rPr>
              <a:t> Pyramids </a:t>
            </a:r>
            <a:endParaRPr lang="en-IN" sz="4000">
              <a:solidFill>
                <a:srgbClr val="FF0000"/>
              </a:solidFill>
            </a:endParaRPr>
          </a:p>
          <a:p>
            <a:pPr algn="ctr"/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smtClean="0">
                <a:solidFill>
                  <a:srgbClr val="EE006C"/>
                </a:solidFill>
              </a:rPr>
              <a:t>(</a:t>
            </a:r>
            <a:r>
              <a:rPr lang="en-IN" sz="2800">
                <a:solidFill>
                  <a:srgbClr val="EE006C"/>
                </a:solidFill>
              </a:rPr>
              <a:t>3) </a:t>
            </a:r>
            <a:r>
              <a:rPr lang="en-US" sz="2800">
                <a:solidFill>
                  <a:srgbClr val="EE006C"/>
                </a:solidFill>
              </a:rPr>
              <a:t>P</a:t>
            </a:r>
            <a:r>
              <a:rPr lang="en-US" sz="2800" smtClean="0">
                <a:solidFill>
                  <a:srgbClr val="EE006C"/>
                </a:solidFill>
              </a:rPr>
              <a:t>yramids </a:t>
            </a:r>
            <a:r>
              <a:rPr lang="en-US" sz="2800">
                <a:solidFill>
                  <a:srgbClr val="EE006C"/>
                </a:solidFill>
              </a:rPr>
              <a:t>of </a:t>
            </a:r>
            <a:r>
              <a:rPr lang="en-US" sz="2800" smtClean="0">
                <a:solidFill>
                  <a:srgbClr val="EE006C"/>
                </a:solidFill>
              </a:rPr>
              <a:t>energy</a:t>
            </a:r>
            <a:endParaRPr lang="en-IN" sz="2800"/>
          </a:p>
          <a:p>
            <a:endParaRPr lang="en-IN" smtClean="0"/>
          </a:p>
          <a:p>
            <a:r>
              <a:rPr lang="en-IN" sz="1600" smtClean="0"/>
              <a:t>	</a:t>
            </a:r>
            <a:r>
              <a:rPr lang="en-US" sz="2400" smtClean="0"/>
              <a:t>A </a:t>
            </a:r>
            <a:r>
              <a:rPr lang="en-US" sz="2400"/>
              <a:t>graphical representation of </a:t>
            </a:r>
            <a:r>
              <a:rPr lang="en-US" sz="2400">
                <a:solidFill>
                  <a:srgbClr val="FF0000"/>
                </a:solidFill>
              </a:rPr>
              <a:t>energy flow </a:t>
            </a:r>
            <a:r>
              <a:rPr lang="en-US" sz="2400"/>
              <a:t>at each successive trophic level in an </a:t>
            </a:r>
            <a:r>
              <a:rPr lang="en-US" sz="2400" smtClean="0"/>
              <a:t>ecosystem. </a:t>
            </a:r>
            <a:r>
              <a:rPr lang="en-US" sz="2400" smtClean="0">
                <a:solidFill>
                  <a:srgbClr val="00B050"/>
                </a:solidFill>
              </a:rPr>
              <a:t>Always upright</a:t>
            </a:r>
            <a:r>
              <a:rPr lang="en-US" sz="2400" smtClean="0"/>
              <a:t>.</a:t>
            </a:r>
            <a:endParaRPr lang="en-IN" sz="2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890334" y="6515001"/>
            <a:ext cx="1253665" cy="342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959" y="2982719"/>
            <a:ext cx="6048375" cy="387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87952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7.2.8 </a:t>
            </a:r>
            <a:r>
              <a:rPr lang="en-IN" sz="4000" b="1" smtClean="0">
                <a:solidFill>
                  <a:srgbClr val="FF0000"/>
                </a:solidFill>
              </a:rPr>
              <a:t>Decomposition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smtClean="0"/>
              <a:t>Detritus </a:t>
            </a:r>
            <a:r>
              <a:rPr lang="en-US" sz="2400" b="1"/>
              <a:t>(dead plants, animals and their excreta) are breakdown in to simple organic </a:t>
            </a:r>
            <a:r>
              <a:rPr lang="en-US" sz="2400" b="1" smtClean="0"/>
              <a:t>matter. </a:t>
            </a:r>
          </a:p>
          <a:p>
            <a:r>
              <a:rPr lang="en-US" sz="2400" b="1">
                <a:solidFill>
                  <a:srgbClr val="CC8300"/>
                </a:solidFill>
              </a:rPr>
              <a:t>Nature of </a:t>
            </a:r>
            <a:r>
              <a:rPr lang="en-US" sz="2400" b="1" smtClean="0">
                <a:solidFill>
                  <a:srgbClr val="CC8300"/>
                </a:solidFill>
              </a:rPr>
              <a:t>decomposition</a:t>
            </a:r>
            <a:r>
              <a:rPr lang="en-US" sz="2400" b="1" smtClean="0"/>
              <a:t>:</a:t>
            </a:r>
            <a:endParaRPr lang="en-IN" sz="2400"/>
          </a:p>
          <a:p>
            <a:r>
              <a:rPr lang="en-IN" sz="1600" smtClean="0"/>
              <a:t>	</a:t>
            </a:r>
            <a:r>
              <a:rPr lang="en-US" sz="2400"/>
              <a:t>C</a:t>
            </a:r>
            <a:r>
              <a:rPr lang="en-US" sz="2400" smtClean="0"/>
              <a:t>arbohydrate</a:t>
            </a:r>
            <a:r>
              <a:rPr lang="en-US" sz="2400"/>
              <a:t>, fat and protein are decomposed rapidly than the cellulose, lignin, chitin, hair and bone.</a:t>
            </a:r>
            <a:endParaRPr lang="en-IN" sz="2400"/>
          </a:p>
          <a:p>
            <a:r>
              <a:rPr lang="en-US" sz="2400" b="1">
                <a:solidFill>
                  <a:srgbClr val="7030A0"/>
                </a:solidFill>
              </a:rPr>
              <a:t>Mechanism of </a:t>
            </a:r>
            <a:r>
              <a:rPr lang="en-US" sz="2400" b="1" smtClean="0">
                <a:solidFill>
                  <a:srgbClr val="7030A0"/>
                </a:solidFill>
              </a:rPr>
              <a:t>decomposition:</a:t>
            </a:r>
            <a:endParaRPr lang="en-IN" sz="1600" b="1" smtClean="0">
              <a:solidFill>
                <a:srgbClr val="7030A0"/>
              </a:solidFill>
            </a:endParaRPr>
          </a:p>
          <a:p>
            <a:r>
              <a:rPr lang="en-IN" sz="1600" b="1" smtClean="0"/>
              <a:t>	</a:t>
            </a:r>
            <a:r>
              <a:rPr lang="en-IN" sz="2000" b="1" smtClean="0">
                <a:solidFill>
                  <a:srgbClr val="F8025A"/>
                </a:solidFill>
              </a:rPr>
              <a:t>a) Fragmentation- </a:t>
            </a:r>
            <a:r>
              <a:rPr lang="en-IN" sz="2000" b="1" smtClean="0"/>
              <a:t>Breaking down of detritus in to a smaller particles.</a:t>
            </a:r>
          </a:p>
          <a:p>
            <a:endParaRPr lang="en-IN" sz="2000" b="1" smtClean="0"/>
          </a:p>
          <a:p>
            <a:r>
              <a:rPr lang="en-IN" sz="2000" b="1" smtClean="0"/>
              <a:t>	</a:t>
            </a:r>
            <a:r>
              <a:rPr lang="en-IN" sz="2000" b="1" smtClean="0">
                <a:solidFill>
                  <a:srgbClr val="F8025A"/>
                </a:solidFill>
              </a:rPr>
              <a:t>b) Catabolism – </a:t>
            </a:r>
            <a:r>
              <a:rPr lang="en-IN" sz="2000" b="1" smtClean="0"/>
              <a:t>Breaking down of complex in to smaller ones by enzymes.</a:t>
            </a:r>
          </a:p>
          <a:p>
            <a:endParaRPr lang="en-IN" sz="2000" b="1" smtClean="0"/>
          </a:p>
          <a:p>
            <a:r>
              <a:rPr lang="en-IN" sz="2000" b="1" smtClean="0"/>
              <a:t>	</a:t>
            </a:r>
            <a:r>
              <a:rPr lang="en-IN" sz="2000" b="1" smtClean="0">
                <a:solidFill>
                  <a:srgbClr val="F8025A"/>
                </a:solidFill>
              </a:rPr>
              <a:t>c) Leaching – </a:t>
            </a:r>
            <a:r>
              <a:rPr lang="en-IN" sz="2000" b="1" smtClean="0"/>
              <a:t>Moving down the substances to lower layer of soil.</a:t>
            </a:r>
          </a:p>
          <a:p>
            <a:endParaRPr lang="en-IN" sz="2000" b="1" smtClean="0"/>
          </a:p>
          <a:p>
            <a:r>
              <a:rPr lang="en-IN" sz="2000" b="1" smtClean="0"/>
              <a:t>	</a:t>
            </a:r>
            <a:r>
              <a:rPr lang="en-IN" sz="2000" b="1" smtClean="0">
                <a:solidFill>
                  <a:srgbClr val="F8025A"/>
                </a:solidFill>
              </a:rPr>
              <a:t>d) Humification- </a:t>
            </a:r>
            <a:r>
              <a:rPr lang="en-IN" sz="2000" b="1" smtClean="0"/>
              <a:t>Formation of dark coloured humus.</a:t>
            </a:r>
          </a:p>
          <a:p>
            <a:endParaRPr lang="en-IN" sz="2000" b="1" smtClean="0"/>
          </a:p>
          <a:p>
            <a:r>
              <a:rPr lang="en-IN" sz="2000" b="1" smtClean="0"/>
              <a:t>	</a:t>
            </a:r>
            <a:r>
              <a:rPr lang="en-IN" sz="2000" b="1" smtClean="0">
                <a:solidFill>
                  <a:srgbClr val="F8025A"/>
                </a:solidFill>
              </a:rPr>
              <a:t>e) Mineralisation- </a:t>
            </a:r>
            <a:r>
              <a:rPr lang="en-IN" sz="2000" b="1" smtClean="0"/>
              <a:t>Releasing of nutrients from humus.</a:t>
            </a:r>
            <a:endParaRPr lang="en-IN" sz="20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7.2.8 </a:t>
            </a:r>
            <a:r>
              <a:rPr lang="en-IN" sz="4000" b="1" smtClean="0">
                <a:solidFill>
                  <a:srgbClr val="FF0000"/>
                </a:solidFill>
              </a:rPr>
              <a:t>Process of decomposition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43835"/>
            <a:ext cx="68625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R"/>
            </a:pPr>
            <a:endParaRPr lang="en-IN" b="1" smtClean="0"/>
          </a:p>
          <a:p>
            <a:pPr marL="400050" indent="-400050">
              <a:buAutoNum type="romanLcParenR"/>
            </a:pPr>
            <a:endParaRPr lang="en-IN" b="1"/>
          </a:p>
          <a:p>
            <a:pPr marL="400050" indent="-400050">
              <a:buAutoNum type="romanLcParenR"/>
            </a:pPr>
            <a:endParaRPr lang="en-IN" b="1" smtClean="0"/>
          </a:p>
          <a:p>
            <a:pPr marL="400050" indent="-400050">
              <a:buAutoNum type="romanLcParenR"/>
            </a:pPr>
            <a:endParaRPr lang="en-IN" b="1"/>
          </a:p>
          <a:p>
            <a:pPr marL="400050" indent="-400050">
              <a:buAutoNum type="romanLcParenR"/>
            </a:pPr>
            <a:endParaRPr lang="en-IN" b="1" smtClean="0"/>
          </a:p>
          <a:p>
            <a:pPr marL="400050" indent="-400050">
              <a:buAutoNum type="romanLcParenR"/>
            </a:pPr>
            <a:endParaRPr lang="en-IN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" y="5264915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8025A"/>
                </a:solidFill>
              </a:rPr>
              <a:t>Factors affecting decomposition</a:t>
            </a:r>
            <a:endParaRPr lang="en-IN" sz="2400">
              <a:solidFill>
                <a:srgbClr val="F8025A"/>
              </a:solidFill>
            </a:endParaRPr>
          </a:p>
          <a:p>
            <a:r>
              <a:rPr lang="en-US" sz="2400" smtClean="0"/>
              <a:t>	Temperature</a:t>
            </a:r>
            <a:r>
              <a:rPr lang="en-US" sz="2400"/>
              <a:t>, soil moisture, soil pH ,</a:t>
            </a:r>
            <a:r>
              <a:rPr lang="en-US" sz="2400" smtClean="0"/>
              <a:t>oxygen, chemical </a:t>
            </a:r>
            <a:r>
              <a:rPr lang="en-US" sz="2400"/>
              <a:t>quality of </a:t>
            </a:r>
            <a:r>
              <a:rPr lang="en-US" sz="2400" smtClean="0"/>
              <a:t>detritus.</a:t>
            </a:r>
            <a:endParaRPr lang="en-IN" sz="240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5"/>
            <a:ext cx="9144000" cy="38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46078" y="37085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>
                <a:solidFill>
                  <a:srgbClr val="FF0000"/>
                </a:solidFill>
              </a:rPr>
              <a:t>7.2.9. </a:t>
            </a:r>
            <a:r>
              <a:rPr lang="en-IN" sz="3600" b="1" smtClean="0">
                <a:solidFill>
                  <a:srgbClr val="FF0000"/>
                </a:solidFill>
              </a:rPr>
              <a:t>Biogeochemical cycle or Nutrient cycle</a:t>
            </a:r>
            <a:endParaRPr lang="en-IN" sz="36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mtClean="0"/>
              <a:t>	</a:t>
            </a:r>
          </a:p>
          <a:p>
            <a:endParaRPr lang="en-IN" sz="240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smtClean="0"/>
              <a:t>Exchange </a:t>
            </a:r>
            <a:r>
              <a:rPr lang="en-US" sz="2800"/>
              <a:t>of nutrients between organisms and their </a:t>
            </a:r>
            <a:r>
              <a:rPr lang="en-US" sz="2800" smtClean="0"/>
              <a:t>environment. </a:t>
            </a:r>
            <a:endParaRPr lang="en-IN" sz="2800" smtClean="0"/>
          </a:p>
          <a:p>
            <a:endParaRPr lang="en-IN" sz="2800" smtClean="0"/>
          </a:p>
          <a:p>
            <a:pPr algn="r"/>
            <a:endParaRPr lang="en-IN" sz="1600"/>
          </a:p>
          <a:p>
            <a:pPr lvl="0"/>
            <a:r>
              <a:rPr lang="en-IN" sz="2800" smtClean="0">
                <a:solidFill>
                  <a:srgbClr val="00B0F0"/>
                </a:solidFill>
              </a:rPr>
              <a:t>1. </a:t>
            </a:r>
            <a:r>
              <a:rPr lang="en-US" sz="2800" b="1">
                <a:solidFill>
                  <a:srgbClr val="00B0F0"/>
                </a:solidFill>
              </a:rPr>
              <a:t>Gaseous cycle</a:t>
            </a:r>
            <a:r>
              <a:rPr lang="en-US" sz="2800">
                <a:solidFill>
                  <a:srgbClr val="00B0F0"/>
                </a:solidFill>
              </a:rPr>
              <a:t> </a:t>
            </a:r>
            <a:r>
              <a:rPr lang="en-US" sz="2800" smtClean="0"/>
              <a:t>–  </a:t>
            </a:r>
            <a:r>
              <a:rPr lang="en-US" sz="2800"/>
              <a:t>Oxygen, Carbon and </a:t>
            </a:r>
            <a:r>
              <a:rPr lang="en-US" sz="2800" smtClean="0"/>
              <a:t>Nitrogen. </a:t>
            </a:r>
          </a:p>
          <a:p>
            <a:pPr lvl="0"/>
            <a:endParaRPr lang="en-IN" sz="2800"/>
          </a:p>
          <a:p>
            <a:endParaRPr lang="en-IN" sz="2800"/>
          </a:p>
          <a:p>
            <a:r>
              <a:rPr lang="en-IN" sz="280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en-IN" sz="2800" b="1" smtClean="0">
                <a:solidFill>
                  <a:schemeClr val="accent6">
                    <a:lumMod val="50000"/>
                  </a:schemeClr>
                </a:solidFill>
              </a:rPr>
              <a:t> Sedimentary cycle </a:t>
            </a:r>
            <a:r>
              <a:rPr lang="en-IN" sz="2800" smtClean="0">
                <a:solidFill>
                  <a:schemeClr val="accent6">
                    <a:lumMod val="50000"/>
                  </a:schemeClr>
                </a:solidFill>
              </a:rPr>
              <a:t>-  </a:t>
            </a:r>
            <a:r>
              <a:rPr lang="en-US" sz="2800" smtClean="0"/>
              <a:t>Phosphorus</a:t>
            </a:r>
            <a:r>
              <a:rPr lang="en-US" sz="2800"/>
              <a:t>, Sulphur </a:t>
            </a:r>
            <a:r>
              <a:rPr lang="en-US" sz="2800" smtClean="0"/>
              <a:t>and Calcium </a:t>
            </a:r>
            <a:r>
              <a:rPr lang="en-IN" sz="2800" smtClean="0"/>
              <a:t>.</a:t>
            </a:r>
          </a:p>
          <a:p>
            <a:endParaRPr lang="en-IN" sz="2800"/>
          </a:p>
          <a:p>
            <a:endParaRPr lang="en-IN" sz="1600"/>
          </a:p>
          <a:p>
            <a:endParaRPr lang="en-IN" sz="1600"/>
          </a:p>
          <a:p>
            <a:endParaRPr lang="en-IN" sz="16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-1831" y="539106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>
                <a:solidFill>
                  <a:srgbClr val="FF0000"/>
                </a:solidFill>
              </a:rPr>
              <a:t>7.2.9. Biogeochemical cycle or Nutrient cycle</a:t>
            </a:r>
            <a:endParaRPr lang="en-IN" sz="32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mtClean="0">
                <a:solidFill>
                  <a:srgbClr val="EE006C"/>
                </a:solidFill>
              </a:rPr>
              <a:t>i) Carbon cycle :</a:t>
            </a:r>
            <a:r>
              <a:rPr lang="en-IN" sz="3200">
                <a:solidFill>
                  <a:srgbClr val="EE006C"/>
                </a:solidFill>
              </a:rPr>
              <a:t>	</a:t>
            </a:r>
            <a:r>
              <a:rPr lang="en-US" sz="2800"/>
              <a:t>C</a:t>
            </a:r>
            <a:r>
              <a:rPr lang="en-US" sz="2800" smtClean="0"/>
              <a:t>irculation </a:t>
            </a:r>
            <a:r>
              <a:rPr lang="en-US" sz="2800"/>
              <a:t>of carbon </a:t>
            </a:r>
            <a:r>
              <a:rPr lang="en-US" sz="2800" smtClean="0"/>
              <a:t>between </a:t>
            </a:r>
            <a:r>
              <a:rPr lang="en-US" sz="2800"/>
              <a:t>organisms </a:t>
            </a:r>
            <a:r>
              <a:rPr lang="en-US" sz="2800" smtClean="0"/>
              <a:t>and </a:t>
            </a:r>
            <a:r>
              <a:rPr lang="en-US" sz="2800"/>
              <a:t>environment </a:t>
            </a:r>
            <a:r>
              <a:rPr lang="en-US" sz="2800" smtClean="0"/>
              <a:t>.</a:t>
            </a:r>
            <a:endParaRPr lang="en-IN" sz="28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823310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2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59498"/>
            <a:ext cx="9142168" cy="439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720" y="3276295"/>
            <a:ext cx="6566315" cy="763525"/>
          </a:xfrm>
        </p:spPr>
        <p:txBody>
          <a:bodyPr>
            <a:normAutofit fontScale="90000"/>
          </a:bodyPr>
          <a:lstStyle/>
          <a:p>
            <a:r>
              <a:rPr lang="en-IN" sz="4400" smtClean="0">
                <a:effectLst/>
              </a:rPr>
              <a:t>Chapter</a:t>
            </a:r>
            <a:r>
              <a:rPr lang="en-IN" smtClean="0">
                <a:effectLst/>
              </a:rPr>
              <a:t> </a:t>
            </a:r>
            <a:r>
              <a:rPr lang="en-IN" sz="6000" smtClean="0">
                <a:effectLst/>
              </a:rPr>
              <a:t>7</a:t>
            </a:r>
            <a:endParaRPr lang="en-IN" sz="600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8474" y="4803344"/>
            <a:ext cx="4733855" cy="763525"/>
          </a:xfrm>
        </p:spPr>
        <p:txBody>
          <a:bodyPr>
            <a:noAutofit/>
          </a:bodyPr>
          <a:lstStyle/>
          <a:p>
            <a:r>
              <a:rPr lang="en-IN" sz="4800" b="1" smtClean="0"/>
              <a:t>ECOSYSTEM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-46993" y="61503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>
                <a:solidFill>
                  <a:srgbClr val="FF0000"/>
                </a:solidFill>
              </a:rPr>
              <a:t>7.2.9. Biogeochemical cycle or Nutrient cycle</a:t>
            </a:r>
            <a:endParaRPr lang="en-IN" sz="3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78" y="1443835"/>
            <a:ext cx="9000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>
                <a:solidFill>
                  <a:srgbClr val="EE006C"/>
                </a:solidFill>
              </a:rPr>
              <a:t>i</a:t>
            </a:r>
            <a:r>
              <a:rPr lang="en-IN" sz="3200" b="1" smtClean="0">
                <a:solidFill>
                  <a:srgbClr val="EE006C"/>
                </a:solidFill>
              </a:rPr>
              <a:t>i ) Phosphorus cycle : </a:t>
            </a:r>
            <a:r>
              <a:rPr lang="en-US" sz="2800"/>
              <a:t>C</a:t>
            </a:r>
            <a:r>
              <a:rPr lang="en-US" sz="2800" smtClean="0"/>
              <a:t>irculation of phosphorus between organisms and  environment. </a:t>
            </a:r>
            <a:endParaRPr lang="en-IN" sz="28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992" y="2565344"/>
            <a:ext cx="9190992" cy="42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5247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smtClean="0">
                <a:solidFill>
                  <a:srgbClr val="FF0000"/>
                </a:solidFill>
              </a:rPr>
              <a:t>7.2.10 </a:t>
            </a:r>
            <a:r>
              <a:rPr lang="en-US" sz="4000" b="1">
                <a:solidFill>
                  <a:srgbClr val="FF0000"/>
                </a:solidFill>
              </a:rPr>
              <a:t>Types of </a:t>
            </a:r>
            <a:r>
              <a:rPr lang="en-US" sz="4000" b="1" smtClean="0">
                <a:solidFill>
                  <a:srgbClr val="FF0000"/>
                </a:solidFill>
              </a:rPr>
              <a:t>ecosystem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smtClean="0"/>
              <a:t>	</a:t>
            </a:r>
            <a:endParaRPr lang="en-IN" sz="16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195" y="1443834"/>
            <a:ext cx="6566315" cy="5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Structure of Pond ecosystem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4"/>
            <a:ext cx="9143999" cy="5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13171" y="3244334"/>
            <a:ext cx="291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EE006C"/>
                </a:solidFill>
              </a:rPr>
              <a:t>Structure of Pond ecosystem</a:t>
            </a:r>
            <a:endParaRPr lang="en-IN">
              <a:solidFill>
                <a:srgbClr val="EE00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" y="31782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7.2.10 </a:t>
            </a:r>
            <a:r>
              <a:rPr lang="en-US" sz="4000" b="1" smtClean="0">
                <a:solidFill>
                  <a:srgbClr val="FF0000"/>
                </a:solidFill>
              </a:rPr>
              <a:t>Pond ecosystem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93307" y="1443835"/>
            <a:ext cx="91439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EE006C"/>
                </a:solidFill>
              </a:rPr>
              <a:t>Structure of Pond ecosystem</a:t>
            </a:r>
            <a:endParaRPr lang="en-IN" sz="2400">
              <a:solidFill>
                <a:srgbClr val="EE006C"/>
              </a:solidFill>
            </a:endParaRPr>
          </a:p>
          <a:p>
            <a:r>
              <a:rPr lang="en-IN" sz="2400" smtClean="0"/>
              <a:t>	It </a:t>
            </a:r>
            <a:r>
              <a:rPr lang="en-US" sz="2400" smtClean="0"/>
              <a:t>is a self sustaining and self regulatory fresh water ecosystem.</a:t>
            </a:r>
            <a:endParaRPr lang="en-IN" sz="2400" smtClean="0"/>
          </a:p>
          <a:p>
            <a:r>
              <a:rPr lang="en-IN" sz="2000" b="1" smtClean="0">
                <a:solidFill>
                  <a:schemeClr val="accent6">
                    <a:lumMod val="75000"/>
                  </a:schemeClr>
                </a:solidFill>
              </a:rPr>
              <a:t>I ) Abiotic components;</a:t>
            </a:r>
          </a:p>
          <a:p>
            <a:r>
              <a:rPr lang="en-IN" sz="2000" smtClean="0">
                <a:solidFill>
                  <a:schemeClr val="accent6"/>
                </a:solidFill>
              </a:rPr>
              <a:t>                  Inorgaic </a:t>
            </a:r>
            <a:r>
              <a:rPr lang="en-IN" sz="2000"/>
              <a:t>-</a:t>
            </a:r>
            <a:r>
              <a:rPr lang="en-IN" sz="2000" smtClean="0"/>
              <a:t>CO</a:t>
            </a:r>
            <a:r>
              <a:rPr lang="en-IN" sz="2000" baseline="-25000" smtClean="0"/>
              <a:t>2</a:t>
            </a:r>
            <a:r>
              <a:rPr lang="en-IN" sz="2000"/>
              <a:t>, O</a:t>
            </a:r>
            <a:r>
              <a:rPr lang="en-IN" sz="2000" baseline="-25000"/>
              <a:t>2</a:t>
            </a:r>
            <a:r>
              <a:rPr lang="en-IN" sz="2000"/>
              <a:t>,Ca, N, </a:t>
            </a:r>
            <a:r>
              <a:rPr lang="en-IN" sz="2000" smtClean="0"/>
              <a:t>P.             </a:t>
            </a:r>
            <a:r>
              <a:rPr lang="en-IN" sz="2000" smtClean="0">
                <a:solidFill>
                  <a:schemeClr val="accent6">
                    <a:lumMod val="50000"/>
                  </a:schemeClr>
                </a:solidFill>
              </a:rPr>
              <a:t>Organic  -</a:t>
            </a:r>
            <a:r>
              <a:rPr lang="en-US" sz="2000"/>
              <a:t>Amino acids and Humic </a:t>
            </a:r>
            <a:r>
              <a:rPr lang="en-US" sz="2000" smtClean="0"/>
              <a:t>acid</a:t>
            </a:r>
            <a:r>
              <a:rPr lang="en-US" sz="2000"/>
              <a:t>.</a:t>
            </a:r>
            <a:endParaRPr lang="en-US" sz="2000" smtClean="0"/>
          </a:p>
          <a:p>
            <a:r>
              <a:rPr lang="en-IN" sz="2000" b="1" smtClean="0">
                <a:solidFill>
                  <a:srgbClr val="00B050"/>
                </a:solidFill>
              </a:rPr>
              <a:t>ii) Biotic components;</a:t>
            </a:r>
            <a:r>
              <a:rPr lang="en-IN" b="1" smtClean="0">
                <a:solidFill>
                  <a:srgbClr val="00B050"/>
                </a:solidFill>
              </a:rPr>
              <a:t>	a).</a:t>
            </a:r>
            <a:r>
              <a:rPr lang="en-US" b="1" smtClean="0">
                <a:solidFill>
                  <a:srgbClr val="00B050"/>
                </a:solidFill>
              </a:rPr>
              <a:t>Producers </a:t>
            </a:r>
            <a:endParaRPr lang="en-IN">
              <a:solidFill>
                <a:srgbClr val="00B050"/>
              </a:solidFill>
            </a:endParaRPr>
          </a:p>
          <a:p>
            <a:r>
              <a:rPr lang="en-US" sz="2000" err="1" smtClean="0">
                <a:solidFill>
                  <a:srgbClr val="00B0F0"/>
                </a:solidFill>
              </a:rPr>
              <a:t>Phytoplanktons</a:t>
            </a:r>
            <a:r>
              <a:rPr lang="en-IN" sz="2000" smtClean="0">
                <a:solidFill>
                  <a:srgbClr val="00B0F0"/>
                </a:solidFill>
              </a:rPr>
              <a:t>:  		</a:t>
            </a:r>
            <a:r>
              <a:rPr lang="en-IN" sz="2000" i="1" smtClean="0"/>
              <a:t>O</a:t>
            </a:r>
            <a:r>
              <a:rPr lang="en-US" sz="2000" i="1" err="1"/>
              <a:t>scillatoria, Anabaena, Eudorina, Volvox </a:t>
            </a:r>
            <a:r>
              <a:rPr lang="en-US" sz="2000"/>
              <a:t>and </a:t>
            </a:r>
            <a:r>
              <a:rPr lang="en-US" sz="2000" i="1" smtClean="0"/>
              <a:t>Diatoms.</a:t>
            </a:r>
            <a:r>
              <a:rPr lang="en-IN" sz="2000" smtClean="0"/>
              <a:t>    </a:t>
            </a:r>
          </a:p>
          <a:p>
            <a:endParaRPr lang="en-IN" sz="2000" smtClean="0"/>
          </a:p>
          <a:p>
            <a:r>
              <a:rPr lang="en-US" sz="2000">
                <a:solidFill>
                  <a:srgbClr val="00B0F0"/>
                </a:solidFill>
              </a:rPr>
              <a:t>Filamentous</a:t>
            </a:r>
            <a:r>
              <a:rPr lang="en-IN" sz="2000" smtClean="0">
                <a:solidFill>
                  <a:srgbClr val="00B0F0"/>
                </a:solidFill>
              </a:rPr>
              <a:t> :		</a:t>
            </a:r>
            <a:r>
              <a:rPr lang="en-US" sz="2000" i="1" err="1" smtClean="0"/>
              <a:t>Ulothrix</a:t>
            </a:r>
            <a:r>
              <a:rPr lang="en-US" sz="2000" i="1"/>
              <a:t>, </a:t>
            </a:r>
            <a:r>
              <a:rPr lang="en-US" sz="2000" i="1" smtClean="0"/>
              <a:t>Spirogyra and Cladophora </a:t>
            </a:r>
            <a:r>
              <a:rPr lang="en-IN" sz="2000" i="1"/>
              <a:t>.</a:t>
            </a:r>
            <a:endParaRPr lang="en-IN" sz="2000" i="1" smtClean="0"/>
          </a:p>
          <a:p>
            <a:r>
              <a:rPr lang="en-IN" sz="2000" i="1" smtClean="0"/>
              <a:t>							</a:t>
            </a:r>
            <a:endParaRPr lang="en-IN" sz="2000" smtClean="0"/>
          </a:p>
          <a:p>
            <a:r>
              <a:rPr lang="en-IN" sz="2000" smtClean="0"/>
              <a:t> </a:t>
            </a:r>
            <a:r>
              <a:rPr lang="en-US" sz="2000">
                <a:solidFill>
                  <a:srgbClr val="00B0F0"/>
                </a:solidFill>
              </a:rPr>
              <a:t>Floating </a:t>
            </a:r>
            <a:r>
              <a:rPr lang="en-US" sz="2000" smtClean="0">
                <a:solidFill>
                  <a:srgbClr val="00B0F0"/>
                </a:solidFill>
              </a:rPr>
              <a:t>plants :</a:t>
            </a:r>
            <a:r>
              <a:rPr lang="en-US" sz="2000" smtClean="0"/>
              <a:t> 		</a:t>
            </a:r>
            <a:r>
              <a:rPr lang="en-US" sz="2000" i="1" err="1" smtClean="0"/>
              <a:t>Azolla</a:t>
            </a:r>
            <a:r>
              <a:rPr lang="en-US" sz="2000" i="1"/>
              <a:t>, Salvia, Pistia, Wolffia </a:t>
            </a:r>
            <a:r>
              <a:rPr lang="en-US" sz="2000"/>
              <a:t>and</a:t>
            </a:r>
            <a:r>
              <a:rPr lang="en-US" sz="2000" i="1"/>
              <a:t> </a:t>
            </a:r>
            <a:r>
              <a:rPr lang="en-US" sz="2000" i="1" err="1" smtClean="0"/>
              <a:t>Eichhornia.</a:t>
            </a:r>
          </a:p>
          <a:p>
            <a:endParaRPr lang="en-US" sz="2000" i="1" smtClean="0"/>
          </a:p>
          <a:p>
            <a:r>
              <a:rPr lang="en-IN" sz="2000" smtClean="0"/>
              <a:t> </a:t>
            </a:r>
            <a:r>
              <a:rPr lang="en-US" sz="2000" smtClean="0">
                <a:solidFill>
                  <a:srgbClr val="00B0F0"/>
                </a:solidFill>
              </a:rPr>
              <a:t>Sub-merged plants : 	</a:t>
            </a:r>
            <a:r>
              <a:rPr lang="en-US" sz="2000" i="1" err="1" smtClean="0"/>
              <a:t>Potamogeton </a:t>
            </a:r>
            <a:r>
              <a:rPr lang="en-US" sz="2000"/>
              <a:t>and</a:t>
            </a:r>
            <a:r>
              <a:rPr lang="en-US" sz="2000" i="1"/>
              <a:t> </a:t>
            </a:r>
            <a:r>
              <a:rPr lang="en-US" sz="2000" i="1" err="1" smtClean="0"/>
              <a:t>Phragmitis.</a:t>
            </a:r>
            <a:endParaRPr lang="en-US" sz="2000" smtClean="0"/>
          </a:p>
          <a:p>
            <a:endParaRPr lang="en-IN" sz="2000" smtClean="0">
              <a:solidFill>
                <a:srgbClr val="00B0F0"/>
              </a:solidFill>
            </a:endParaRPr>
          </a:p>
          <a:p>
            <a:r>
              <a:rPr lang="en-US" sz="2000">
                <a:solidFill>
                  <a:srgbClr val="00B0F0"/>
                </a:solidFill>
              </a:rPr>
              <a:t>Rooted floating </a:t>
            </a:r>
            <a:r>
              <a:rPr lang="en-US" sz="2000" smtClean="0">
                <a:solidFill>
                  <a:srgbClr val="00B0F0"/>
                </a:solidFill>
              </a:rPr>
              <a:t>plants :	</a:t>
            </a:r>
            <a:r>
              <a:rPr lang="en-US" sz="2000" smtClean="0"/>
              <a:t> </a:t>
            </a:r>
            <a:r>
              <a:rPr lang="en-US" sz="2000" i="1" err="1"/>
              <a:t>Nymphaea</a:t>
            </a:r>
            <a:r>
              <a:rPr lang="en-US" sz="2000"/>
              <a:t> and </a:t>
            </a:r>
            <a:r>
              <a:rPr lang="en-US" sz="2000" i="1" err="1"/>
              <a:t>Nelumbo</a:t>
            </a:r>
            <a:r>
              <a:rPr lang="en-US" sz="2000" smtClean="0"/>
              <a:t>.</a:t>
            </a:r>
          </a:p>
          <a:p>
            <a:endParaRPr lang="en-IN" sz="2000" smtClean="0"/>
          </a:p>
          <a:p>
            <a:r>
              <a:rPr lang="en-US" sz="2000" err="1" smtClean="0">
                <a:solidFill>
                  <a:srgbClr val="00B0F0"/>
                </a:solidFill>
              </a:rPr>
              <a:t>Macrophytes :		</a:t>
            </a:r>
            <a:r>
              <a:rPr lang="en-US" sz="2000" i="1" err="1" smtClean="0"/>
              <a:t>Typha</a:t>
            </a:r>
            <a:r>
              <a:rPr lang="en-US" sz="2000" smtClean="0"/>
              <a:t> </a:t>
            </a:r>
            <a:r>
              <a:rPr lang="en-US" sz="2000"/>
              <a:t>and</a:t>
            </a:r>
            <a:r>
              <a:rPr lang="en-US" sz="2000" i="1"/>
              <a:t> </a:t>
            </a:r>
            <a:r>
              <a:rPr lang="en-US" sz="2000" i="1" smtClean="0"/>
              <a:t>Ipomoea.</a:t>
            </a:r>
            <a:endParaRPr lang="en-IN" b="1" smtClean="0"/>
          </a:p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258947" y="312737"/>
            <a:ext cx="7482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E006C"/>
                </a:solidFill>
              </a:rPr>
              <a:t>Structure of Pond ecosystem</a:t>
            </a:r>
            <a:endParaRPr lang="en-IN" sz="4000">
              <a:solidFill>
                <a:srgbClr val="EE006C"/>
              </a:solidFill>
            </a:endParaRPr>
          </a:p>
          <a:p>
            <a:pPr algn="ctr"/>
            <a:endParaRPr lang="en-IN" sz="2800">
              <a:solidFill>
                <a:srgbClr val="FF0000"/>
              </a:solidFill>
            </a:endParaRPr>
          </a:p>
          <a:p>
            <a:pPr algn="ctr"/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</a:rPr>
              <a:t>B ) Consumers</a:t>
            </a:r>
            <a:endParaRPr lang="en-IN" sz="2800">
              <a:solidFill>
                <a:srgbClr val="00B050"/>
              </a:solidFill>
            </a:endParaRPr>
          </a:p>
          <a:p>
            <a:r>
              <a:rPr lang="en-IN" sz="1600" smtClean="0">
                <a:solidFill>
                  <a:srgbClr val="7030A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P</a:t>
            </a:r>
            <a:r>
              <a:rPr lang="en-US" sz="2400" smtClean="0">
                <a:solidFill>
                  <a:srgbClr val="7030A0"/>
                </a:solidFill>
              </a:rPr>
              <a:t>rimary consumers : </a:t>
            </a:r>
            <a:r>
              <a:rPr lang="en-US" sz="2400" i="1"/>
              <a:t>Paramecium</a:t>
            </a:r>
            <a:r>
              <a:rPr lang="en-US" sz="2400"/>
              <a:t> and </a:t>
            </a:r>
            <a:r>
              <a:rPr lang="en-US" sz="2400" i="1" smtClean="0"/>
              <a:t>Daphnia</a:t>
            </a:r>
            <a:r>
              <a:rPr lang="en-US" sz="2400"/>
              <a:t>.</a:t>
            </a:r>
            <a:endParaRPr lang="en-IN" sz="2400" smtClean="0"/>
          </a:p>
          <a:p>
            <a:r>
              <a:rPr lang="en-IN" sz="2400" smtClean="0">
                <a:solidFill>
                  <a:srgbClr val="7030A0"/>
                </a:solidFill>
              </a:rPr>
              <a:t>	Seco</a:t>
            </a:r>
            <a:r>
              <a:rPr lang="en-US" sz="2400" err="1" smtClean="0">
                <a:solidFill>
                  <a:srgbClr val="7030A0"/>
                </a:solidFill>
              </a:rPr>
              <a:t>ndary consumers  : </a:t>
            </a:r>
            <a:r>
              <a:rPr lang="en-US" sz="2400" smtClean="0"/>
              <a:t>Beetles and frogs.</a:t>
            </a:r>
            <a:endParaRPr lang="en-IN" sz="2400" smtClean="0"/>
          </a:p>
          <a:p>
            <a:r>
              <a:rPr lang="en-IN" sz="2400" smtClean="0">
                <a:solidFill>
                  <a:srgbClr val="7030A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T</a:t>
            </a:r>
            <a:r>
              <a:rPr lang="en-US" sz="2400" smtClean="0">
                <a:solidFill>
                  <a:srgbClr val="7030A0"/>
                </a:solidFill>
              </a:rPr>
              <a:t>ertiary consumers : </a:t>
            </a:r>
            <a:r>
              <a:rPr lang="en-US" sz="2400" smtClean="0"/>
              <a:t>Duck </a:t>
            </a:r>
            <a:r>
              <a:rPr lang="en-US" sz="2400"/>
              <a:t>, </a:t>
            </a:r>
            <a:r>
              <a:rPr lang="en-US" sz="2400" smtClean="0"/>
              <a:t>crane. </a:t>
            </a:r>
            <a:endParaRPr lang="en-IN" sz="2400" smtClean="0"/>
          </a:p>
          <a:p>
            <a:r>
              <a:rPr lang="en-IN" sz="2400" smtClean="0">
                <a:solidFill>
                  <a:srgbClr val="7030A0"/>
                </a:solidFill>
              </a:rPr>
              <a:t>	</a:t>
            </a:r>
            <a:r>
              <a:rPr lang="en-US" sz="2400">
                <a:solidFill>
                  <a:srgbClr val="7030A0"/>
                </a:solidFill>
              </a:rPr>
              <a:t>T</a:t>
            </a:r>
            <a:r>
              <a:rPr lang="en-US" sz="2400" smtClean="0">
                <a:solidFill>
                  <a:srgbClr val="7030A0"/>
                </a:solidFill>
              </a:rPr>
              <a:t>op </a:t>
            </a:r>
            <a:r>
              <a:rPr lang="en-US" sz="2400">
                <a:solidFill>
                  <a:srgbClr val="7030A0"/>
                </a:solidFill>
              </a:rPr>
              <a:t>carnivores </a:t>
            </a:r>
            <a:r>
              <a:rPr lang="en-IN" sz="2400" smtClean="0">
                <a:solidFill>
                  <a:srgbClr val="7030A0"/>
                </a:solidFill>
              </a:rPr>
              <a:t>: </a:t>
            </a:r>
            <a:r>
              <a:rPr lang="en-US" sz="2400"/>
              <a:t>L</a:t>
            </a:r>
            <a:r>
              <a:rPr lang="en-US" sz="2400" smtClean="0"/>
              <a:t>arge </a:t>
            </a:r>
            <a:r>
              <a:rPr lang="en-US" sz="2400"/>
              <a:t>fish, hawk ,</a:t>
            </a:r>
            <a:r>
              <a:rPr lang="en-US" sz="2400" smtClean="0"/>
              <a:t>man.</a:t>
            </a:r>
            <a:endParaRPr lang="en-IN" sz="2400" smtClean="0"/>
          </a:p>
          <a:p>
            <a:r>
              <a:rPr lang="en-US" sz="2800" b="1" smtClean="0">
                <a:solidFill>
                  <a:srgbClr val="663300"/>
                </a:solidFill>
              </a:rPr>
              <a:t> c ) Decomposers</a:t>
            </a:r>
            <a:endParaRPr lang="en-IN" sz="2800">
              <a:solidFill>
                <a:srgbClr val="663300"/>
              </a:solidFill>
            </a:endParaRPr>
          </a:p>
          <a:p>
            <a:endParaRPr lang="en-IN" sz="1600" b="1"/>
          </a:p>
          <a:p>
            <a:r>
              <a:rPr lang="en-US" sz="1600"/>
              <a:t>	</a:t>
            </a:r>
            <a:r>
              <a:rPr lang="en-US" sz="1600" smtClean="0"/>
              <a:t> </a:t>
            </a:r>
            <a:r>
              <a:rPr lang="en-US" sz="2400">
                <a:solidFill>
                  <a:srgbClr val="F8025A"/>
                </a:solidFill>
              </a:rPr>
              <a:t>Example: </a:t>
            </a:r>
            <a:r>
              <a:rPr lang="en-US" sz="2400"/>
              <a:t>Bacteria and Fungi</a:t>
            </a:r>
            <a:r>
              <a:rPr lang="en-US" sz="2400" smtClean="0"/>
              <a:t>.</a:t>
            </a:r>
          </a:p>
          <a:p>
            <a:endParaRPr lang="en-US" sz="2400"/>
          </a:p>
          <a:p>
            <a:r>
              <a:rPr lang="en-IN" sz="3200" b="1" smtClean="0">
                <a:solidFill>
                  <a:srgbClr val="C00000"/>
                </a:solidFill>
              </a:rPr>
              <a:t>Conclusion:</a:t>
            </a:r>
            <a:endParaRPr lang="en-IN" sz="3200" b="1">
              <a:solidFill>
                <a:srgbClr val="C00000"/>
              </a:solidFill>
            </a:endParaRPr>
          </a:p>
          <a:p>
            <a:endParaRPr lang="en-IN" sz="1600" b="1" smtClean="0"/>
          </a:p>
          <a:p>
            <a:r>
              <a:rPr lang="en-IN" sz="1600" b="1"/>
              <a:t>	</a:t>
            </a:r>
            <a:r>
              <a:rPr lang="en-IN" sz="2400" b="1" smtClean="0"/>
              <a:t>C</a:t>
            </a:r>
            <a:r>
              <a:rPr lang="en-US" sz="2400" b="1" err="1" smtClean="0"/>
              <a:t>ycling </a:t>
            </a:r>
            <a:r>
              <a:rPr lang="en-US" sz="2400" b="1"/>
              <a:t>of nutrients between abiotic and biotic components </a:t>
            </a:r>
            <a:r>
              <a:rPr lang="en-US" sz="2400" b="1" smtClean="0"/>
              <a:t>is</a:t>
            </a:r>
          </a:p>
          <a:p>
            <a:r>
              <a:rPr lang="en-US" sz="2400" b="1" smtClean="0"/>
              <a:t> </a:t>
            </a:r>
            <a:r>
              <a:rPr lang="en-US" sz="2400" b="1"/>
              <a:t>evident in the pond ecosystem, making  itself </a:t>
            </a:r>
            <a:r>
              <a:rPr lang="en-US" sz="2400" b="1">
                <a:solidFill>
                  <a:srgbClr val="00B050"/>
                </a:solidFill>
              </a:rPr>
              <a:t>self sufficient and self </a:t>
            </a:r>
            <a:endParaRPr lang="en-US" sz="2400" b="1" smtClean="0">
              <a:solidFill>
                <a:srgbClr val="00B050"/>
              </a:solidFill>
            </a:endParaRPr>
          </a:p>
          <a:p>
            <a:r>
              <a:rPr lang="en-US" sz="2400" b="1" smtClean="0">
                <a:solidFill>
                  <a:srgbClr val="00B050"/>
                </a:solidFill>
              </a:rPr>
              <a:t>regulating</a:t>
            </a:r>
            <a:r>
              <a:rPr lang="en-US" sz="2400" b="1">
                <a:solidFill>
                  <a:srgbClr val="00B050"/>
                </a:solidFill>
              </a:rPr>
              <a:t>.</a:t>
            </a:r>
            <a:endParaRPr lang="en-IN" sz="2400" b="1">
              <a:solidFill>
                <a:srgbClr val="00B050"/>
              </a:solidFill>
            </a:endParaRPr>
          </a:p>
          <a:p>
            <a:r>
              <a:rPr lang="en-US" sz="2400"/>
              <a:t> </a:t>
            </a:r>
            <a:endParaRPr lang="en-IN" sz="2400"/>
          </a:p>
          <a:p>
            <a:endParaRPr lang="en-IN" sz="1600"/>
          </a:p>
          <a:p>
            <a:endParaRPr lang="en-IN" sz="1600" smtClean="0"/>
          </a:p>
          <a:p>
            <a:endParaRPr lang="en-IN" sz="16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39687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7.2.10 </a:t>
            </a:r>
            <a:r>
              <a:rPr lang="en-US" sz="4000" b="1">
                <a:solidFill>
                  <a:srgbClr val="FF0000"/>
                </a:solidFill>
              </a:rPr>
              <a:t>Types of ecosystem</a:t>
            </a:r>
            <a:endParaRPr lang="en-IN" sz="400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91130"/>
            <a:ext cx="9144000" cy="556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39687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7.2.10 </a:t>
            </a:r>
            <a:r>
              <a:rPr lang="en-US" sz="4000" b="1">
                <a:solidFill>
                  <a:srgbClr val="FF0000"/>
                </a:solidFill>
              </a:rPr>
              <a:t>Types of ecosystem</a:t>
            </a:r>
            <a:endParaRPr lang="en-IN" sz="40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6"/>
            <a:ext cx="9156589" cy="541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81725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E006C"/>
                </a:solidFill>
              </a:rPr>
              <a:t>Stratification of pond ecosystem</a:t>
            </a:r>
            <a:endParaRPr lang="en-IN" sz="4000">
              <a:solidFill>
                <a:srgbClr val="EE006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8601"/>
            <a:ext cx="44192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u="sng" smtClean="0">
                <a:solidFill>
                  <a:srgbClr val="EE006C"/>
                </a:solidFill>
              </a:rPr>
              <a:t>Zones of pond</a:t>
            </a:r>
          </a:p>
          <a:p>
            <a:r>
              <a:rPr lang="en-IN" sz="2000" smtClean="0">
                <a:solidFill>
                  <a:schemeClr val="accent6">
                    <a:lumMod val="75000"/>
                  </a:schemeClr>
                </a:solidFill>
              </a:rPr>
              <a:t>(Based on distance, penetration of light and depth)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smtClean="0">
                <a:solidFill>
                  <a:srgbClr val="7030A0"/>
                </a:solidFill>
              </a:rPr>
              <a:t>Littoral zone – </a:t>
            </a:r>
            <a:r>
              <a:rPr lang="en-IN" sz="2400" smtClean="0"/>
              <a:t>Closest to the 			shore.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N" sz="2400" smtClean="0">
                <a:solidFill>
                  <a:srgbClr val="7030A0"/>
                </a:solidFill>
              </a:rPr>
              <a:t>Limnetic zone- </a:t>
            </a:r>
            <a:r>
              <a:rPr lang="en-IN" sz="2400" smtClean="0"/>
              <a:t>Open water of 			the pond.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N" sz="2400" err="1" smtClean="0">
                <a:solidFill>
                  <a:srgbClr val="7030A0"/>
                </a:solidFill>
              </a:rPr>
              <a:t>Profundal zone- </a:t>
            </a:r>
            <a:r>
              <a:rPr lang="en-IN" sz="2400" smtClean="0"/>
              <a:t>Below the 		limnetic zone.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/>
          </a:p>
          <a:p>
            <a:pPr marL="342900" indent="-342900">
              <a:buFont typeface="Arial" pitchFamily="34" charset="0"/>
              <a:buChar char="•"/>
            </a:pPr>
            <a:r>
              <a:rPr lang="en-IN" sz="2400" smtClean="0">
                <a:solidFill>
                  <a:srgbClr val="7030A0"/>
                </a:solidFill>
              </a:rPr>
              <a:t>Benthic zone- </a:t>
            </a:r>
            <a:r>
              <a:rPr lang="en-IN" sz="2400" smtClean="0"/>
              <a:t>Bottom of the 			pond.</a:t>
            </a:r>
          </a:p>
          <a:p>
            <a:r>
              <a:rPr lang="en-IN" sz="2400" smtClean="0"/>
              <a:t>	</a:t>
            </a:r>
            <a:endParaRPr lang="en-IN" sz="24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295" y="1443836"/>
            <a:ext cx="4724704" cy="541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smtClean="0">
                <a:solidFill>
                  <a:srgbClr val="EE006C"/>
                </a:solidFill>
              </a:rPr>
              <a:t>Activity</a:t>
            </a:r>
            <a:endParaRPr lang="en-IN" sz="4000">
              <a:solidFill>
                <a:srgbClr val="EE006C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5"/>
            <a:ext cx="9143999" cy="412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78436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28168" y="312737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7.2.11	</a:t>
            </a:r>
            <a:r>
              <a:rPr lang="en-US" sz="4000" b="1">
                <a:solidFill>
                  <a:srgbClr val="FF0000"/>
                </a:solidFill>
              </a:rPr>
              <a:t>Ecosystem services 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4"/>
            <a:ext cx="9144000" cy="541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482545" cy="763525"/>
          </a:xfrm>
        </p:spPr>
        <p:txBody>
          <a:bodyPr>
            <a:normAutofit/>
          </a:bodyPr>
          <a:lstStyle/>
          <a:p>
            <a:pPr algn="ctr"/>
            <a:r>
              <a:rPr lang="en-IN" sz="4000" b="1">
                <a:effectLst/>
              </a:rPr>
              <a:t>Learning objectives                                                        </a:t>
            </a:r>
            <a:endParaRPr lang="en-IN" sz="4000">
              <a:effectLst/>
            </a:endParaRPr>
          </a:p>
        </p:txBody>
      </p:sp>
      <p:pic>
        <p:nvPicPr>
          <p:cNvPr id="1029" name="Picture 5" descr="Image result for ecosyste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388055"/>
            <a:ext cx="4419294" cy="546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69790" y="1388055"/>
            <a:ext cx="467421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/>
              <a:t>The learner will be able to,</a:t>
            </a:r>
            <a:r>
              <a:rPr lang="en-IN"/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 smtClean="0"/>
              <a:t>Describe </a:t>
            </a:r>
            <a:r>
              <a:rPr lang="en-IN" sz="2000"/>
              <a:t>the Structure, functions and types of </a:t>
            </a:r>
            <a:r>
              <a:rPr lang="en-IN" sz="2000" smtClean="0"/>
              <a:t>ecosystems</a:t>
            </a:r>
            <a:endParaRPr lang="en-IN" sz="2000"/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/>
              <a:t>Draw ecological pyramids by means of number, biomass and </a:t>
            </a:r>
            <a:r>
              <a:rPr lang="en-IN" sz="2000" smtClean="0"/>
              <a:t>energy</a:t>
            </a:r>
            <a:endParaRPr lang="en-IN" sz="2000"/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/>
              <a:t>Interpret carbon and phosphorus cycle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/>
              <a:t>Recognise pond ecosystem as a self-sufficient and self-regulating system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/>
              <a:t>Analyse ecosystem services and its management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/>
              <a:t>Discuss about the  importance and conservation of ecosystem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000"/>
              <a:t>Explain causes, process and types of succession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000"/>
              <a:t>Classify vegetation types of India and Tamil Nadu </a:t>
            </a:r>
            <a:endParaRPr lang="en-IN" sz="2000" smtClean="0"/>
          </a:p>
          <a:p>
            <a:pPr marL="285750" indent="-285750">
              <a:buFont typeface="Arial" pitchFamily="34" charset="0"/>
              <a:buChar char="•"/>
            </a:pPr>
            <a:endParaRPr lang="en-IN" sz="2000"/>
          </a:p>
          <a:p>
            <a:pPr marL="285750" indent="-285750">
              <a:buFont typeface="Arial" pitchFamily="34" charset="0"/>
              <a:buChar char="•"/>
            </a:pPr>
            <a:endParaRPr lang="en-IN" sz="200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7.2.11	</a:t>
            </a:r>
            <a:r>
              <a:rPr lang="en-US" sz="4000" b="1">
                <a:solidFill>
                  <a:srgbClr val="FF0000"/>
                </a:solidFill>
              </a:rPr>
              <a:t>Ecosystem services 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5"/>
            <a:ext cx="9144000" cy="5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EE006C"/>
                </a:solidFill>
              </a:rPr>
              <a:t>How do anthropogenic activities affect ecosystem services?</a:t>
            </a:r>
            <a:endParaRPr lang="en-IN" sz="2800">
              <a:solidFill>
                <a:srgbClr val="EE006C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96540"/>
            <a:ext cx="9144000" cy="52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7.2.11	</a:t>
            </a:r>
            <a:r>
              <a:rPr lang="en-US" sz="4000" b="1">
                <a:solidFill>
                  <a:srgbClr val="FF0000"/>
                </a:solidFill>
              </a:rPr>
              <a:t>Ecosystem services 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4"/>
            <a:ext cx="9144000" cy="529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EE006C"/>
                </a:solidFill>
              </a:rPr>
              <a:t>How to protect the ecosystem?</a:t>
            </a:r>
            <a:endParaRPr lang="en-IN" sz="3600">
              <a:solidFill>
                <a:srgbClr val="EE006C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1443836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D93F01"/>
                </a:solidFill>
              </a:rPr>
              <a:t>“If we fail to protect environment, </a:t>
            </a:r>
            <a:r>
              <a:rPr lang="en-US" sz="2400" smtClean="0">
                <a:solidFill>
                  <a:srgbClr val="D93F01"/>
                </a:solidFill>
              </a:rPr>
              <a:t>we will  </a:t>
            </a:r>
            <a:r>
              <a:rPr lang="en-US" sz="2400">
                <a:solidFill>
                  <a:srgbClr val="D93F01"/>
                </a:solidFill>
              </a:rPr>
              <a:t>fail to save posterity</a:t>
            </a:r>
            <a:r>
              <a:rPr lang="en-US" sz="2400" smtClean="0">
                <a:solidFill>
                  <a:srgbClr val="D93F01"/>
                </a:solidFill>
              </a:rPr>
              <a:t>”</a:t>
            </a:r>
            <a:endParaRPr lang="en-IN" sz="2400">
              <a:solidFill>
                <a:srgbClr val="D93F01"/>
              </a:solidFill>
            </a:endParaRPr>
          </a:p>
          <a:p>
            <a:r>
              <a:rPr lang="en-US" sz="2000" u="sng">
                <a:solidFill>
                  <a:srgbClr val="0070C0"/>
                </a:solidFill>
              </a:rPr>
              <a:t>we have to practice the following in our day today life:</a:t>
            </a:r>
            <a:endParaRPr lang="en-IN" sz="2000" u="sng">
              <a:solidFill>
                <a:srgbClr val="0070C0"/>
              </a:solidFill>
            </a:endParaRPr>
          </a:p>
          <a:p>
            <a:endParaRPr lang="en-IN" sz="1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Buy and use only ecofriendly products and recycle them.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Grow more trees 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Choose sustained farm products (vegetables, fruits, greens, etc.)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Reduce the use of natural resources.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Recycle the waste and reduce the amount of waste you produce.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Reduce consumption of water and electricity and reduce carbon footprint.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Reduce or eliminate the use of house-hold chemicals and pesticides.</a:t>
            </a:r>
            <a:endParaRPr lang="en-IN" sz="240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/>
              <a:t>Maintain your cars and vehicles </a:t>
            </a:r>
            <a:r>
              <a:rPr lang="en-US" sz="2400" smtClean="0"/>
              <a:t>properly. </a:t>
            </a:r>
            <a:endParaRPr lang="en-IN" sz="240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400" smtClean="0"/>
              <a:t>Create awareness and educate about ecosystem protection among your friends and family members and ask them to find out solution to minimize this problem.</a:t>
            </a:r>
            <a:endParaRPr lang="en-IN" sz="2400" smtClean="0"/>
          </a:p>
          <a:p>
            <a:pPr marL="171450" lvl="0" indent="-171450">
              <a:buFont typeface="Arial" pitchFamily="34" charset="0"/>
              <a:buChar char="•"/>
            </a:pPr>
            <a:endParaRPr lang="en-IN" sz="1200"/>
          </a:p>
          <a:p>
            <a:pPr marL="171450" indent="-171450">
              <a:buFont typeface="Arial" pitchFamily="34" charset="0"/>
              <a:buChar char="•"/>
            </a:pPr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71777" y="312737"/>
            <a:ext cx="900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EE006C"/>
                </a:solidFill>
              </a:rPr>
              <a:t>How to protect the ecosystem?</a:t>
            </a:r>
            <a:endParaRPr lang="en-IN" sz="4000">
              <a:solidFill>
                <a:srgbClr val="EE006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smtClean="0"/>
              <a:t>	</a:t>
            </a:r>
            <a:endParaRPr lang="en-IN" sz="16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7" y="1443835"/>
            <a:ext cx="4652928" cy="541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Admin\Downloads\Screenshot_2019-05-23-17-37-52-132_com.android.chr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706" y="1525114"/>
            <a:ext cx="4347516" cy="53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355928"/>
            <a:ext cx="9000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smtClean="0">
                <a:solidFill>
                  <a:srgbClr val="FF0000"/>
                </a:solidFill>
              </a:rPr>
              <a:t>7.2.12 ECOS</a:t>
            </a:r>
            <a:r>
              <a:rPr lang="en-US" sz="2800" b="1" smtClean="0">
                <a:solidFill>
                  <a:srgbClr val="FF0000"/>
                </a:solidFill>
              </a:rPr>
              <a:t>YSTEM </a:t>
            </a:r>
            <a:r>
              <a:rPr lang="en-US" sz="2800" b="1">
                <a:solidFill>
                  <a:srgbClr val="FF0000"/>
                </a:solidFill>
              </a:rPr>
              <a:t>MANAGEMENT</a:t>
            </a:r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EE006C"/>
                </a:solidFill>
              </a:rPr>
              <a:t>Strategy of ecosystem management</a:t>
            </a:r>
            <a:endParaRPr lang="en-IN" sz="2400">
              <a:solidFill>
                <a:srgbClr val="EE006C"/>
              </a:solidFill>
            </a:endParaRPr>
          </a:p>
          <a:p>
            <a:endParaRPr lang="en-IN" sz="1400">
              <a:solidFill>
                <a:srgbClr val="EE006C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/>
              <a:t>M</a:t>
            </a:r>
            <a:r>
              <a:rPr lang="en-IN" sz="2400" smtClean="0"/>
              <a:t>aintain </a:t>
            </a:r>
            <a:r>
              <a:rPr lang="en-IN" sz="2400"/>
              <a:t>biodiversity of ecosystems.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 smtClean="0"/>
              <a:t>Indicating </a:t>
            </a:r>
            <a:r>
              <a:rPr lang="en-IN" sz="2400"/>
              <a:t>the damaged ecosystem (Some species indicate the health of the ecosystem: such species are called a </a:t>
            </a:r>
            <a:r>
              <a:rPr lang="en-IN" sz="2400" b="1"/>
              <a:t>flagship species</a:t>
            </a:r>
            <a:r>
              <a:rPr lang="en-IN" sz="2400"/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/>
              <a:t>R</a:t>
            </a:r>
            <a:r>
              <a:rPr lang="en-IN" sz="2400" smtClean="0"/>
              <a:t>ecognize </a:t>
            </a:r>
            <a:r>
              <a:rPr lang="en-IN" sz="2400"/>
              <a:t>the inevitability of ecosystem change and plan accordingly.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/>
              <a:t>U</a:t>
            </a:r>
            <a:r>
              <a:rPr lang="en-IN" sz="2400" smtClean="0"/>
              <a:t>sed </a:t>
            </a:r>
            <a:r>
              <a:rPr lang="en-IN" sz="2400"/>
              <a:t>for achieving sustainability of ecosystem through sustainable development programme (or projects).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 smtClean="0"/>
              <a:t>Identifying </a:t>
            </a:r>
            <a:r>
              <a:rPr lang="en-IN" sz="2400"/>
              <a:t>ecosystems which are in need of rehabilitation.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/>
              <a:t>C</a:t>
            </a:r>
            <a:r>
              <a:rPr lang="en-IN" sz="2400" smtClean="0"/>
              <a:t>ollaborative </a:t>
            </a:r>
            <a:r>
              <a:rPr lang="en-IN" sz="2400"/>
              <a:t>management with government agencies, local population, communities and NGO’s.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N" sz="2400"/>
              <a:t>B</a:t>
            </a:r>
            <a:r>
              <a:rPr lang="en-IN" sz="2400" smtClean="0"/>
              <a:t>uild </a:t>
            </a:r>
            <a:r>
              <a:rPr lang="en-IN" sz="2400"/>
              <a:t>the capacity of local institutions and community groups to assume responsibility for long term implementation of ecosystem management activities even after the completion of the project</a:t>
            </a:r>
            <a:r>
              <a:rPr lang="en-IN" sz="1400" smtClean="0"/>
              <a:t>..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1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518792" y="616388"/>
            <a:ext cx="6106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ECOS</a:t>
            </a:r>
            <a:r>
              <a:rPr lang="en-US" sz="4000" b="1">
                <a:solidFill>
                  <a:srgbClr val="FF0000"/>
                </a:solidFill>
              </a:rPr>
              <a:t>YSTEM MANAGEMENT</a:t>
            </a:r>
            <a:endParaRPr lang="en-IN" sz="400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320" y="1324274"/>
            <a:ext cx="9183320" cy="55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761867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>
                <a:solidFill>
                  <a:srgbClr val="FF0000"/>
                </a:solidFill>
              </a:rPr>
              <a:t>7.2.12 ECOS</a:t>
            </a:r>
            <a:r>
              <a:rPr lang="en-US" sz="2800" b="1">
                <a:solidFill>
                  <a:srgbClr val="FF0000"/>
                </a:solidFill>
              </a:rPr>
              <a:t>YSTEM MANAGEMENT</a:t>
            </a:r>
            <a:endParaRPr lang="en-IN" sz="2800">
              <a:solidFill>
                <a:srgbClr val="FF0000"/>
              </a:solidFill>
            </a:endParaRPr>
          </a:p>
          <a:p>
            <a:pPr algn="ctr"/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028" y="1520606"/>
            <a:ext cx="4590627" cy="53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8598" y="1520606"/>
            <a:ext cx="4565401" cy="533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-36592" y="31273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7.3	</a:t>
            </a:r>
            <a:r>
              <a:rPr lang="en-IN" sz="4000" b="1" smtClean="0">
                <a:solidFill>
                  <a:srgbClr val="FF0000"/>
                </a:solidFill>
              </a:rPr>
              <a:t>Plant succession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smtClean="0">
                <a:solidFill>
                  <a:srgbClr val="EE006C"/>
                </a:solidFill>
              </a:rPr>
              <a:t>Succession -  	</a:t>
            </a:r>
            <a:r>
              <a:rPr lang="en-US" sz="2000" smtClean="0"/>
              <a:t>Such </a:t>
            </a:r>
            <a:r>
              <a:rPr lang="en-US" sz="2000"/>
              <a:t>successive replacement of one type of plant community by </a:t>
            </a:r>
            <a:r>
              <a:rPr lang="en-US" sz="2000" smtClean="0"/>
              <a:t>			the </a:t>
            </a:r>
            <a:r>
              <a:rPr lang="en-US" sz="2000"/>
              <a:t>other of the same area/ </a:t>
            </a:r>
            <a:r>
              <a:rPr lang="en-US" sz="2000" smtClean="0"/>
              <a:t>place.</a:t>
            </a:r>
          </a:p>
          <a:p>
            <a:r>
              <a:rPr lang="en-US" sz="2000" smtClean="0"/>
              <a:t> </a:t>
            </a:r>
            <a:endParaRPr lang="en-IN" sz="2000" smtClean="0"/>
          </a:p>
          <a:p>
            <a:r>
              <a:rPr lang="en-US" sz="2000" smtClean="0">
                <a:solidFill>
                  <a:srgbClr val="EE006C"/>
                </a:solidFill>
              </a:rPr>
              <a:t>Pioneers-	</a:t>
            </a:r>
            <a:r>
              <a:rPr lang="en-US" sz="2000" smtClean="0"/>
              <a:t> </a:t>
            </a:r>
            <a:r>
              <a:rPr lang="en-US" sz="2000"/>
              <a:t>F</a:t>
            </a:r>
            <a:r>
              <a:rPr lang="en-US" sz="2000" smtClean="0"/>
              <a:t>irst </a:t>
            </a:r>
            <a:r>
              <a:rPr lang="en-US" sz="2000"/>
              <a:t>invaded plants in a barren (nude) area </a:t>
            </a:r>
            <a:r>
              <a:rPr lang="en-US" sz="2000" smtClean="0"/>
              <a:t>.</a:t>
            </a:r>
          </a:p>
          <a:p>
            <a:endParaRPr lang="en-IN" sz="2000" smtClean="0"/>
          </a:p>
          <a:p>
            <a:r>
              <a:rPr lang="en-US" sz="2000" err="1" smtClean="0">
                <a:solidFill>
                  <a:srgbClr val="EE006C"/>
                </a:solidFill>
              </a:rPr>
              <a:t>Seral communities- </a:t>
            </a:r>
            <a:r>
              <a:rPr lang="en-US" sz="2000" smtClean="0"/>
              <a:t>A </a:t>
            </a:r>
            <a:r>
              <a:rPr lang="en-US" sz="2000"/>
              <a:t>series of transitional developments of plant communities </a:t>
            </a:r>
            <a:r>
              <a:rPr lang="en-US" sz="2000" smtClean="0"/>
              <a:t>	one 			after </a:t>
            </a:r>
            <a:r>
              <a:rPr lang="en-US" sz="2000"/>
              <a:t>another in a given </a:t>
            </a:r>
            <a:r>
              <a:rPr lang="en-US" sz="2000" smtClean="0"/>
              <a:t>area. </a:t>
            </a:r>
            <a:endParaRPr lang="en-IN" sz="2000" smtClean="0"/>
          </a:p>
          <a:p>
            <a:r>
              <a:rPr lang="en-IN" sz="2000" smtClean="0"/>
              <a:t>	</a:t>
            </a:r>
            <a:r>
              <a:rPr lang="en-IN" sz="2400" b="1" u="sng" smtClean="0">
                <a:solidFill>
                  <a:srgbClr val="002060"/>
                </a:solidFill>
              </a:rPr>
              <a:t>7.3.1 </a:t>
            </a:r>
            <a:r>
              <a:rPr lang="en-US" sz="2400" b="1" u="sng">
                <a:solidFill>
                  <a:srgbClr val="002060"/>
                </a:solidFill>
              </a:rPr>
              <a:t>Causes of </a:t>
            </a:r>
            <a:r>
              <a:rPr lang="en-US" sz="2400" b="1" u="sng" smtClean="0">
                <a:solidFill>
                  <a:srgbClr val="002060"/>
                </a:solidFill>
              </a:rPr>
              <a:t>Succession</a:t>
            </a:r>
            <a:endParaRPr lang="en-IN" sz="2400" b="1" u="sng" smtClean="0">
              <a:solidFill>
                <a:srgbClr val="002060"/>
              </a:solidFill>
            </a:endParaRPr>
          </a:p>
          <a:p>
            <a:r>
              <a:rPr lang="en-IN" sz="1400" b="1" smtClean="0"/>
              <a:t>	</a:t>
            </a:r>
            <a:r>
              <a:rPr lang="en-IN" sz="2400" b="1" smtClean="0">
                <a:solidFill>
                  <a:srgbClr val="7030A0"/>
                </a:solidFill>
              </a:rPr>
              <a:t>a) Initiating causes – </a:t>
            </a:r>
            <a:r>
              <a:rPr lang="en-IN" sz="2400" b="1" smtClean="0"/>
              <a:t>Barren area formed by the activity of 				biotic and abiotic factors.</a:t>
            </a:r>
          </a:p>
          <a:p>
            <a:endParaRPr lang="en-IN" sz="2400" b="1" smtClean="0"/>
          </a:p>
          <a:p>
            <a:r>
              <a:rPr lang="en-IN" sz="2400" b="1" smtClean="0"/>
              <a:t>	</a:t>
            </a:r>
            <a:r>
              <a:rPr lang="en-IN" sz="2400" b="1" smtClean="0">
                <a:solidFill>
                  <a:srgbClr val="7030A0"/>
                </a:solidFill>
              </a:rPr>
              <a:t>b) Continuing causes -  </a:t>
            </a:r>
            <a:r>
              <a:rPr lang="en-IN" sz="2400" b="1" smtClean="0"/>
              <a:t>Migration ,  aggregation,  competition 				and reaction.</a:t>
            </a:r>
          </a:p>
          <a:p>
            <a:endParaRPr lang="en-IN" sz="2400" b="1" smtClean="0"/>
          </a:p>
          <a:p>
            <a:r>
              <a:rPr lang="en-IN" sz="2400" b="1" smtClean="0"/>
              <a:t>	</a:t>
            </a:r>
            <a:r>
              <a:rPr lang="en-IN" sz="2400" b="1">
                <a:solidFill>
                  <a:srgbClr val="7030A0"/>
                </a:solidFill>
              </a:rPr>
              <a:t>c</a:t>
            </a:r>
            <a:r>
              <a:rPr lang="en-IN" sz="2400" b="1" smtClean="0">
                <a:solidFill>
                  <a:srgbClr val="7030A0"/>
                </a:solidFill>
              </a:rPr>
              <a:t>) Stabilizing causes- </a:t>
            </a:r>
            <a:r>
              <a:rPr lang="en-IN" sz="2400" b="1" smtClean="0"/>
              <a:t>Establishment of plant communities.</a:t>
            </a:r>
            <a:endParaRPr lang="en-IN" sz="2400"/>
          </a:p>
          <a:p>
            <a:endParaRPr lang="en-IN" sz="24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>
                <a:solidFill>
                  <a:srgbClr val="FF0000"/>
                </a:solidFill>
              </a:rPr>
              <a:t>7.3.2	</a:t>
            </a:r>
            <a:r>
              <a:rPr lang="en-US" sz="3200" b="1">
                <a:solidFill>
                  <a:srgbClr val="FF0000"/>
                </a:solidFill>
              </a:rPr>
              <a:t>Characteristics of ecological succession</a:t>
            </a:r>
            <a:endParaRPr lang="en-IN" sz="32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IN" sz="2400" smtClean="0"/>
              <a:t>C</a:t>
            </a:r>
            <a:r>
              <a:rPr lang="en-US" sz="2400" err="1" smtClean="0"/>
              <a:t>auses </a:t>
            </a:r>
            <a:r>
              <a:rPr lang="en-US" sz="2400"/>
              <a:t>changes in specific structure of plant community</a:t>
            </a:r>
            <a:r>
              <a:rPr lang="en-US" sz="240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240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smtClean="0"/>
              <a:t>Changes </a:t>
            </a:r>
            <a:r>
              <a:rPr lang="en-US" sz="2400"/>
              <a:t>of abiotic and biotic factors</a:t>
            </a:r>
            <a:r>
              <a:rPr lang="en-US" sz="240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240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smtClean="0"/>
              <a:t>Transforms </a:t>
            </a:r>
            <a:r>
              <a:rPr lang="en-US" sz="2400"/>
              <a:t>unstable community into a stable community</a:t>
            </a:r>
            <a:r>
              <a:rPr lang="en-US" sz="240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240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/>
              <a:t>Gradual progression in species diversity, total biomass, niche </a:t>
            </a:r>
            <a:r>
              <a:rPr lang="en-US" sz="2400" err="1" smtClean="0"/>
              <a:t>specialisation , </a:t>
            </a:r>
            <a:r>
              <a:rPr lang="en-US" sz="2400"/>
              <a:t>and humus content of soil takes place</a:t>
            </a:r>
            <a:r>
              <a:rPr lang="en-US" sz="240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240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smtClean="0"/>
              <a:t>Progresses </a:t>
            </a:r>
            <a:r>
              <a:rPr lang="en-US" sz="2400"/>
              <a:t>from simple food chain to complex food </a:t>
            </a:r>
            <a:r>
              <a:rPr lang="en-US" sz="2400" smtClean="0"/>
              <a:t>web</a:t>
            </a:r>
          </a:p>
          <a:p>
            <a:pPr lvl="0"/>
            <a:endParaRPr lang="en-IN" sz="240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smtClean="0"/>
              <a:t>Modifies </a:t>
            </a:r>
            <a:r>
              <a:rPr lang="en-US" sz="2400"/>
              <a:t>the lower and simple life form to the higher life forms</a:t>
            </a:r>
            <a:r>
              <a:rPr lang="en-US" sz="240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IN" sz="240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smtClean="0"/>
              <a:t>Creates </a:t>
            </a:r>
            <a:r>
              <a:rPr lang="en-US" sz="2400"/>
              <a:t>inter-dependence of plants and animals.</a:t>
            </a:r>
            <a:endParaRPr lang="en-IN" sz="2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7482545" cy="763525"/>
          </a:xfrm>
        </p:spPr>
        <p:txBody>
          <a:bodyPr>
            <a:normAutofit/>
          </a:bodyPr>
          <a:lstStyle/>
          <a:p>
            <a:pPr algn="ctr"/>
            <a:r>
              <a:rPr lang="en-IN" sz="4000" b="1" smtClean="0">
                <a:solidFill>
                  <a:srgbClr val="EE006C"/>
                </a:solidFill>
                <a:effectLst/>
              </a:rPr>
              <a:t>NEW BOOK </a:t>
            </a:r>
            <a:r>
              <a:rPr lang="en-IN" sz="4000" b="1" err="1" smtClean="0">
                <a:solidFill>
                  <a:srgbClr val="FFFF00"/>
                </a:solidFill>
                <a:effectLst/>
              </a:rPr>
              <a:t>Vs</a:t>
            </a:r>
            <a:r>
              <a:rPr lang="en-IN" sz="4000" b="1" smtClean="0">
                <a:effectLst/>
              </a:rPr>
              <a:t> OLD BOOK</a:t>
            </a:r>
            <a:endParaRPr lang="en-IN" sz="4000"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67834"/>
              </p:ext>
            </p:extLst>
          </p:nvPr>
        </p:nvGraphicFramePr>
        <p:xfrm>
          <a:off x="-9150" y="1365205"/>
          <a:ext cx="9162300" cy="549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957"/>
                <a:gridCol w="4653357"/>
                <a:gridCol w="1994294"/>
                <a:gridCol w="1546692"/>
              </a:tblGrid>
              <a:tr h="43942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err="1" smtClean="0">
                          <a:solidFill>
                            <a:schemeClr val="tx1"/>
                          </a:solidFill>
                        </a:rPr>
                        <a:t>S.No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I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>
                          <a:solidFill>
                            <a:srgbClr val="F8025A"/>
                          </a:solidFill>
                        </a:rPr>
                        <a:t>New book</a:t>
                      </a:r>
                      <a:endParaRPr lang="en-IN">
                        <a:solidFill>
                          <a:srgbClr val="F8025A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>
                          <a:solidFill>
                            <a:srgbClr val="FF0000"/>
                          </a:solidFill>
                        </a:rPr>
                        <a:t>Old book</a:t>
                      </a:r>
                      <a:endParaRPr lang="en-IN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899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1.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No. of pages</a:t>
                      </a:r>
                    </a:p>
                    <a:p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28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15</a:t>
                      </a:r>
                      <a:endParaRPr lang="en-IN"/>
                    </a:p>
                  </a:txBody>
                  <a:tcPr/>
                </a:tc>
              </a:tr>
              <a:tr h="76899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2.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No.</a:t>
                      </a:r>
                      <a:r>
                        <a:rPr lang="en-IN" baseline="0" smtClean="0"/>
                        <a:t> </a:t>
                      </a:r>
                      <a:r>
                        <a:rPr lang="en-IN" smtClean="0"/>
                        <a:t>of diagrams</a:t>
                      </a:r>
                    </a:p>
                    <a:p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33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07</a:t>
                      </a:r>
                      <a:endParaRPr lang="en-IN"/>
                    </a:p>
                  </a:txBody>
                  <a:tcPr/>
                </a:tc>
              </a:tr>
              <a:tr h="76899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3.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No.</a:t>
                      </a:r>
                      <a:r>
                        <a:rPr lang="en-IN" baseline="0" smtClean="0"/>
                        <a:t> of Do You know Box</a:t>
                      </a:r>
                    </a:p>
                    <a:p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09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No</a:t>
                      </a:r>
                      <a:endParaRPr lang="en-IN"/>
                    </a:p>
                  </a:txBody>
                  <a:tcPr/>
                </a:tc>
              </a:tr>
              <a:tr h="76899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4.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No.</a:t>
                      </a:r>
                      <a:r>
                        <a:rPr lang="en-IN" baseline="0" smtClean="0"/>
                        <a:t> of activity box</a:t>
                      </a:r>
                    </a:p>
                    <a:p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02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No</a:t>
                      </a:r>
                      <a:endParaRPr lang="en-IN"/>
                    </a:p>
                  </a:txBody>
                  <a:tcPr/>
                </a:tc>
              </a:tr>
              <a:tr h="76899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5.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No. of tables</a:t>
                      </a:r>
                      <a:r>
                        <a:rPr lang="en-IN" baseline="0" smtClean="0"/>
                        <a:t> ( differences)</a:t>
                      </a:r>
                    </a:p>
                    <a:p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01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No</a:t>
                      </a:r>
                      <a:endParaRPr lang="en-IN"/>
                    </a:p>
                  </a:txBody>
                  <a:tcPr/>
                </a:tc>
              </a:tr>
              <a:tr h="76899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7.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No. of </a:t>
                      </a:r>
                      <a:r>
                        <a:rPr lang="en-IN" baseline="0" smtClean="0"/>
                        <a:t> flowcharts</a:t>
                      </a:r>
                      <a:endParaRPr lang="en-IN" smtClean="0"/>
                    </a:p>
                    <a:p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06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No</a:t>
                      </a:r>
                      <a:endParaRPr lang="en-IN"/>
                    </a:p>
                  </a:txBody>
                  <a:tcPr/>
                </a:tc>
              </a:tr>
              <a:tr h="43942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8.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IN" smtClean="0"/>
                        <a:t>Additional information box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03</a:t>
                      </a:r>
                      <a:endParaRPr lang="en-I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IN" smtClean="0"/>
                        <a:t>No</a:t>
                      </a:r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09702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>
                <a:solidFill>
                  <a:srgbClr val="FF0000"/>
                </a:solidFill>
              </a:rPr>
              <a:t>7.3.3	</a:t>
            </a:r>
            <a:r>
              <a:rPr lang="en-IN" sz="4000" b="1" smtClean="0">
                <a:solidFill>
                  <a:srgbClr val="FF0000"/>
                </a:solidFill>
              </a:rPr>
              <a:t>Types </a:t>
            </a:r>
            <a:r>
              <a:rPr lang="en-IN" sz="4000" b="1">
                <a:solidFill>
                  <a:srgbClr val="FF0000"/>
                </a:solidFill>
              </a:rPr>
              <a:t>of </a:t>
            </a:r>
            <a:r>
              <a:rPr lang="en-IN" sz="4000" b="1" smtClean="0">
                <a:solidFill>
                  <a:srgbClr val="FF0000"/>
                </a:solidFill>
              </a:rPr>
              <a:t>succession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54" y="1443835"/>
            <a:ext cx="9000445" cy="335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8025A"/>
                </a:solidFill>
              </a:rPr>
              <a:t>2.	</a:t>
            </a:r>
            <a:r>
              <a:rPr lang="en-IN" sz="4000" b="1" smtClean="0">
                <a:solidFill>
                  <a:srgbClr val="F8025A"/>
                </a:solidFill>
              </a:rPr>
              <a:t>Secondary succession</a:t>
            </a:r>
            <a:endParaRPr lang="en-IN" sz="4000">
              <a:solidFill>
                <a:srgbClr val="F8025A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443834"/>
            <a:ext cx="9144000" cy="47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0" y="1443835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smtClean="0"/>
              <a:t>	</a:t>
            </a:r>
            <a:endParaRPr lang="en-IN" sz="16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0" y="182789"/>
            <a:ext cx="9143999" cy="9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237850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smtClean="0">
                <a:solidFill>
                  <a:srgbClr val="F8025A"/>
                </a:solidFill>
              </a:rPr>
              <a:t>Differences between primary and secondary succession</a:t>
            </a:r>
            <a:endParaRPr lang="en-IN" sz="3200">
              <a:solidFill>
                <a:srgbClr val="F8025A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4"/>
            <a:ext cx="9143999" cy="543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71777" y="312738"/>
            <a:ext cx="9000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smtClean="0">
                <a:solidFill>
                  <a:srgbClr val="FF0000"/>
                </a:solidFill>
              </a:rPr>
              <a:t>7.3.4 </a:t>
            </a:r>
            <a:r>
              <a:rPr lang="en-US" sz="3600" b="1" smtClean="0">
                <a:solidFill>
                  <a:srgbClr val="FF0000"/>
                </a:solidFill>
              </a:rPr>
              <a:t>Process </a:t>
            </a:r>
            <a:r>
              <a:rPr lang="en-US" sz="3600" b="1">
                <a:solidFill>
                  <a:srgbClr val="FF0000"/>
                </a:solidFill>
              </a:rPr>
              <a:t>of succession</a:t>
            </a:r>
            <a:endParaRPr lang="en-IN" sz="3600">
              <a:solidFill>
                <a:srgbClr val="FF0000"/>
              </a:solidFill>
            </a:endParaRPr>
          </a:p>
          <a:p>
            <a:pPr algn="ctr"/>
            <a:endParaRPr lang="en-IN" sz="36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IN" sz="2000" smtClean="0">
                <a:solidFill>
                  <a:srgbClr val="F8025A"/>
                </a:solidFill>
              </a:rPr>
              <a:t>(1) </a:t>
            </a:r>
            <a:r>
              <a:rPr lang="en-US" sz="2000" err="1" smtClean="0">
                <a:solidFill>
                  <a:srgbClr val="F8025A"/>
                </a:solidFill>
              </a:rPr>
              <a:t>Nudation- </a:t>
            </a:r>
            <a:r>
              <a:rPr lang="en-US" sz="2000" smtClean="0"/>
              <a:t>Development of barren area.</a:t>
            </a:r>
          </a:p>
          <a:p>
            <a:pPr>
              <a:lnSpc>
                <a:spcPct val="250000"/>
              </a:lnSpc>
            </a:pPr>
            <a:r>
              <a:rPr lang="en-IN" sz="2000" smtClean="0">
                <a:solidFill>
                  <a:srgbClr val="F8025A"/>
                </a:solidFill>
              </a:rPr>
              <a:t> </a:t>
            </a:r>
            <a:r>
              <a:rPr lang="en-IN" sz="2000">
                <a:solidFill>
                  <a:srgbClr val="F8025A"/>
                </a:solidFill>
              </a:rPr>
              <a:t>(2</a:t>
            </a:r>
            <a:r>
              <a:rPr lang="en-IN" sz="2000" smtClean="0">
                <a:solidFill>
                  <a:srgbClr val="F8025A"/>
                </a:solidFill>
              </a:rPr>
              <a:t>) </a:t>
            </a:r>
            <a:r>
              <a:rPr lang="en-US" sz="2000" smtClean="0">
                <a:solidFill>
                  <a:srgbClr val="F8025A"/>
                </a:solidFill>
              </a:rPr>
              <a:t>Invasion- </a:t>
            </a:r>
            <a:r>
              <a:rPr lang="en-US" sz="2000" smtClean="0"/>
              <a:t>Species invade barren area.</a:t>
            </a:r>
          </a:p>
          <a:p>
            <a:pPr>
              <a:lnSpc>
                <a:spcPct val="250000"/>
              </a:lnSpc>
            </a:pPr>
            <a:r>
              <a:rPr lang="en-IN" sz="2000" smtClean="0">
                <a:solidFill>
                  <a:srgbClr val="F8025A"/>
                </a:solidFill>
              </a:rPr>
              <a:t> </a:t>
            </a:r>
            <a:r>
              <a:rPr lang="en-IN" sz="2000">
                <a:solidFill>
                  <a:srgbClr val="F8025A"/>
                </a:solidFill>
              </a:rPr>
              <a:t>(3</a:t>
            </a:r>
            <a:r>
              <a:rPr lang="en-IN" sz="2000" smtClean="0">
                <a:solidFill>
                  <a:srgbClr val="F8025A"/>
                </a:solidFill>
              </a:rPr>
              <a:t>) </a:t>
            </a:r>
            <a:r>
              <a:rPr lang="en-US" sz="2000" err="1" smtClean="0">
                <a:solidFill>
                  <a:srgbClr val="F8025A"/>
                </a:solidFill>
              </a:rPr>
              <a:t>Ecesis – </a:t>
            </a:r>
            <a:r>
              <a:rPr lang="en-US" sz="2000" smtClean="0"/>
              <a:t>Establishment of invaded species in a particular area.</a:t>
            </a:r>
          </a:p>
          <a:p>
            <a:pPr>
              <a:lnSpc>
                <a:spcPct val="250000"/>
              </a:lnSpc>
            </a:pPr>
            <a:r>
              <a:rPr lang="en-IN" sz="2000" smtClean="0">
                <a:solidFill>
                  <a:srgbClr val="F8025A"/>
                </a:solidFill>
              </a:rPr>
              <a:t>(</a:t>
            </a:r>
            <a:r>
              <a:rPr lang="en-IN" sz="2000">
                <a:solidFill>
                  <a:srgbClr val="F8025A"/>
                </a:solidFill>
              </a:rPr>
              <a:t>4) </a:t>
            </a:r>
            <a:r>
              <a:rPr lang="en-US" sz="2000">
                <a:solidFill>
                  <a:srgbClr val="F8025A"/>
                </a:solidFill>
              </a:rPr>
              <a:t>Aggregation</a:t>
            </a:r>
            <a:r>
              <a:rPr lang="en-IN" sz="2000" smtClean="0">
                <a:solidFill>
                  <a:srgbClr val="F8025A"/>
                </a:solidFill>
              </a:rPr>
              <a:t> -  </a:t>
            </a:r>
            <a:r>
              <a:rPr lang="en-IN" sz="2000" smtClean="0"/>
              <a:t>Successful establishment and reproduction.</a:t>
            </a:r>
          </a:p>
          <a:p>
            <a:pPr>
              <a:lnSpc>
                <a:spcPct val="250000"/>
              </a:lnSpc>
            </a:pPr>
            <a:r>
              <a:rPr lang="en-IN" sz="2000" smtClean="0">
                <a:solidFill>
                  <a:srgbClr val="F8025A"/>
                </a:solidFill>
              </a:rPr>
              <a:t>(</a:t>
            </a:r>
            <a:r>
              <a:rPr lang="en-IN" sz="2000">
                <a:solidFill>
                  <a:srgbClr val="F8025A"/>
                </a:solidFill>
              </a:rPr>
              <a:t>5) </a:t>
            </a:r>
            <a:r>
              <a:rPr lang="en-US" sz="2000" smtClean="0">
                <a:solidFill>
                  <a:srgbClr val="F8025A"/>
                </a:solidFill>
              </a:rPr>
              <a:t>Competition- </a:t>
            </a:r>
            <a:r>
              <a:rPr lang="en-US" sz="2000" smtClean="0"/>
              <a:t>Inter and intra specific competition among individuals.</a:t>
            </a:r>
          </a:p>
          <a:p>
            <a:pPr>
              <a:lnSpc>
                <a:spcPct val="250000"/>
              </a:lnSpc>
            </a:pPr>
            <a:r>
              <a:rPr lang="en-IN" sz="2000" smtClean="0"/>
              <a:t> </a:t>
            </a:r>
            <a:r>
              <a:rPr lang="en-IN" sz="2000">
                <a:solidFill>
                  <a:srgbClr val="F8025A"/>
                </a:solidFill>
              </a:rPr>
              <a:t>(6) </a:t>
            </a:r>
            <a:r>
              <a:rPr lang="en-US" sz="2000">
                <a:solidFill>
                  <a:srgbClr val="F8025A"/>
                </a:solidFill>
              </a:rPr>
              <a:t>Reaction </a:t>
            </a:r>
            <a:r>
              <a:rPr lang="en-US" sz="2000" smtClean="0">
                <a:solidFill>
                  <a:srgbClr val="F8025A"/>
                </a:solidFill>
              </a:rPr>
              <a:t>– </a:t>
            </a:r>
            <a:r>
              <a:rPr lang="en-US" sz="2000" smtClean="0"/>
              <a:t>Gradual changes in environmental conditions  by the species in an area.</a:t>
            </a:r>
          </a:p>
          <a:p>
            <a:pPr>
              <a:lnSpc>
                <a:spcPct val="250000"/>
              </a:lnSpc>
            </a:pPr>
            <a:r>
              <a:rPr lang="en-IN" sz="2000" smtClean="0">
                <a:solidFill>
                  <a:srgbClr val="F8025A"/>
                </a:solidFill>
              </a:rPr>
              <a:t> </a:t>
            </a:r>
            <a:r>
              <a:rPr lang="en-IN" sz="2000">
                <a:solidFill>
                  <a:srgbClr val="F8025A"/>
                </a:solidFill>
              </a:rPr>
              <a:t>(7</a:t>
            </a:r>
            <a:r>
              <a:rPr lang="en-IN" sz="2000" smtClean="0">
                <a:solidFill>
                  <a:srgbClr val="F8025A"/>
                </a:solidFill>
              </a:rPr>
              <a:t>)  </a:t>
            </a:r>
            <a:r>
              <a:rPr lang="en-US" sz="2000" smtClean="0">
                <a:solidFill>
                  <a:srgbClr val="F8025A"/>
                </a:solidFill>
              </a:rPr>
              <a:t>Stabilization </a:t>
            </a:r>
            <a:r>
              <a:rPr lang="en-US" sz="2000">
                <a:solidFill>
                  <a:srgbClr val="F8025A"/>
                </a:solidFill>
              </a:rPr>
              <a:t>(Climax</a:t>
            </a:r>
            <a:r>
              <a:rPr lang="en-US" sz="2000" smtClean="0">
                <a:solidFill>
                  <a:srgbClr val="F8025A"/>
                </a:solidFill>
              </a:rPr>
              <a:t>)- </a:t>
            </a:r>
            <a:r>
              <a:rPr lang="en-US" sz="2000" smtClean="0"/>
              <a:t>Final establishment of plant communities.</a:t>
            </a:r>
            <a:endParaRPr lang="en-IN" sz="20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71777" y="312738"/>
            <a:ext cx="9000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smtClean="0">
                <a:solidFill>
                  <a:srgbClr val="FF0000"/>
                </a:solidFill>
              </a:rPr>
              <a:t>7.3.5 Classification of plant</a:t>
            </a:r>
            <a:r>
              <a:rPr lang="en-US" sz="3600" b="1" smtClean="0">
                <a:solidFill>
                  <a:srgbClr val="FF0000"/>
                </a:solidFill>
              </a:rPr>
              <a:t>  </a:t>
            </a:r>
            <a:r>
              <a:rPr lang="en-US" sz="3600" b="1">
                <a:solidFill>
                  <a:srgbClr val="FF0000"/>
                </a:solidFill>
              </a:rPr>
              <a:t>succession</a:t>
            </a:r>
            <a:endParaRPr lang="en-IN" sz="3600">
              <a:solidFill>
                <a:srgbClr val="FF0000"/>
              </a:solidFill>
            </a:endParaRPr>
          </a:p>
          <a:p>
            <a:pPr algn="ctr"/>
            <a:endParaRPr lang="en-IN" sz="36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91577"/>
            <a:ext cx="9143999" cy="536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81302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err="1" smtClean="0">
                <a:solidFill>
                  <a:srgbClr val="FF0000"/>
                </a:solidFill>
              </a:rPr>
              <a:t>Hydrosere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425" y="3414713"/>
            <a:ext cx="571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1310164"/>
            <a:ext cx="91440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smtClean="0"/>
              <a:t>Succession in a freshwater.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000" smtClean="0"/>
          </a:p>
          <a:p>
            <a:pPr marL="342900" indent="-342900">
              <a:buAutoNum type="arabicParenR"/>
            </a:pPr>
            <a:r>
              <a:rPr lang="en-US" b="1" smtClean="0">
                <a:solidFill>
                  <a:srgbClr val="EE006C"/>
                </a:solidFill>
              </a:rPr>
              <a:t>Phytoplankton </a:t>
            </a:r>
            <a:r>
              <a:rPr lang="en-US" b="1">
                <a:solidFill>
                  <a:srgbClr val="EE006C"/>
                </a:solidFill>
              </a:rPr>
              <a:t>stage </a:t>
            </a:r>
            <a:r>
              <a:rPr lang="en-US" b="1" smtClean="0"/>
              <a:t>- </a:t>
            </a:r>
            <a:r>
              <a:rPr lang="en-US"/>
              <a:t>P</a:t>
            </a:r>
            <a:r>
              <a:rPr lang="en-US" smtClean="0"/>
              <a:t>ioneer </a:t>
            </a:r>
            <a:r>
              <a:rPr lang="en-US"/>
              <a:t>community  </a:t>
            </a:r>
            <a:r>
              <a:rPr lang="en-US" smtClean="0"/>
              <a:t>blue </a:t>
            </a:r>
            <a:r>
              <a:rPr lang="en-US"/>
              <a:t>green algae, green algae, diatoms, </a:t>
            </a:r>
            <a:r>
              <a:rPr lang="en-US" smtClean="0"/>
              <a:t>bacteria.</a:t>
            </a:r>
          </a:p>
          <a:p>
            <a:pPr marL="342900" indent="-342900">
              <a:buAutoNum type="arabicParenR"/>
            </a:pPr>
            <a:endParaRPr lang="en-US" b="1" smtClean="0"/>
          </a:p>
          <a:p>
            <a:pPr marL="342900" indent="-342900">
              <a:buAutoNum type="arabicParenR"/>
            </a:pPr>
            <a:r>
              <a:rPr lang="en-US" b="1" smtClean="0">
                <a:solidFill>
                  <a:srgbClr val="F8025A"/>
                </a:solidFill>
              </a:rPr>
              <a:t>Submerged </a:t>
            </a:r>
            <a:r>
              <a:rPr lang="en-US" b="1">
                <a:solidFill>
                  <a:srgbClr val="F8025A"/>
                </a:solidFill>
              </a:rPr>
              <a:t>plant stage </a:t>
            </a:r>
            <a:r>
              <a:rPr lang="en-US" b="1" smtClean="0">
                <a:solidFill>
                  <a:srgbClr val="F8025A"/>
                </a:solidFill>
              </a:rPr>
              <a:t>– </a:t>
            </a:r>
            <a:r>
              <a:rPr lang="en-US" i="1" err="1"/>
              <a:t>Chara, Utricularia, Vallisneria</a:t>
            </a:r>
            <a:r>
              <a:rPr lang="en-US"/>
              <a:t> and </a:t>
            </a:r>
            <a:r>
              <a:rPr lang="en-US" i="1" err="1" smtClean="0"/>
              <a:t>Hydrilla.</a:t>
            </a:r>
          </a:p>
          <a:p>
            <a:pPr marL="342900" indent="-342900">
              <a:buAutoNum type="arabicParenR"/>
            </a:pPr>
            <a:endParaRPr lang="en-US" b="1" smtClean="0"/>
          </a:p>
          <a:p>
            <a:pPr marL="342900" indent="-342900">
              <a:buAutoNum type="arabicParenR"/>
            </a:pPr>
            <a:r>
              <a:rPr lang="en-US" b="1" smtClean="0">
                <a:solidFill>
                  <a:srgbClr val="EE006C"/>
                </a:solidFill>
              </a:rPr>
              <a:t> </a:t>
            </a:r>
            <a:r>
              <a:rPr lang="en-US" b="1">
                <a:solidFill>
                  <a:srgbClr val="EE006C"/>
                </a:solidFill>
              </a:rPr>
              <a:t>Submerged free floating plant stage </a:t>
            </a:r>
            <a:r>
              <a:rPr lang="en-US" b="1" smtClean="0">
                <a:solidFill>
                  <a:srgbClr val="EE006C"/>
                </a:solidFill>
              </a:rPr>
              <a:t>– </a:t>
            </a:r>
            <a:r>
              <a:rPr lang="en-US"/>
              <a:t>: </a:t>
            </a:r>
            <a:r>
              <a:rPr lang="en-US" i="1" err="1"/>
              <a:t>Nelumbo, </a:t>
            </a:r>
            <a:r>
              <a:rPr lang="en-US" i="1" err="1" smtClean="0"/>
              <a:t>Nymphaea,</a:t>
            </a:r>
            <a:r>
              <a:rPr lang="en-US" smtClean="0"/>
              <a:t>,</a:t>
            </a:r>
            <a:r>
              <a:rPr lang="en-US" i="1" err="1" smtClean="0"/>
              <a:t>Azolla</a:t>
            </a:r>
            <a:r>
              <a:rPr lang="en-US" i="1"/>
              <a:t>, Lemna, Wolffia</a:t>
            </a:r>
            <a:r>
              <a:rPr lang="en-US"/>
              <a:t> </a:t>
            </a:r>
            <a:r>
              <a:rPr lang="en-US" smtClean="0"/>
              <a:t> and 					</a:t>
            </a:r>
            <a:r>
              <a:rPr lang="en-US" i="1" err="1" smtClean="0"/>
              <a:t>Pistia.</a:t>
            </a:r>
          </a:p>
          <a:p>
            <a:pPr marL="342900" indent="-342900">
              <a:buAutoNum type="arabicParenR"/>
            </a:pPr>
            <a:endParaRPr lang="en-US" b="1" smtClean="0"/>
          </a:p>
          <a:p>
            <a:pPr marL="342900" indent="-342900">
              <a:buAutoNum type="arabicParenR"/>
            </a:pPr>
            <a:r>
              <a:rPr lang="en-US" b="1" smtClean="0">
                <a:solidFill>
                  <a:srgbClr val="F8025A"/>
                </a:solidFill>
              </a:rPr>
              <a:t> </a:t>
            </a:r>
            <a:r>
              <a:rPr lang="en-US" b="1">
                <a:solidFill>
                  <a:srgbClr val="F8025A"/>
                </a:solidFill>
              </a:rPr>
              <a:t>Reed-swamp stage </a:t>
            </a:r>
            <a:r>
              <a:rPr lang="en-US" b="1" smtClean="0">
                <a:solidFill>
                  <a:srgbClr val="F8025A"/>
                </a:solidFill>
              </a:rPr>
              <a:t>– </a:t>
            </a:r>
            <a:r>
              <a:rPr lang="en-US" i="1" err="1"/>
              <a:t>Typha, Phragmites, Sagittaria</a:t>
            </a:r>
            <a:r>
              <a:rPr lang="en-US"/>
              <a:t> and </a:t>
            </a:r>
            <a:r>
              <a:rPr lang="en-US" i="1" err="1"/>
              <a:t>Scirpus </a:t>
            </a:r>
            <a:r>
              <a:rPr lang="en-US" i="1" smtClean="0"/>
              <a:t>.</a:t>
            </a:r>
          </a:p>
          <a:p>
            <a:pPr marL="342900" indent="-342900">
              <a:buAutoNum type="arabicParenR"/>
            </a:pPr>
            <a:endParaRPr lang="en-US" b="1" smtClean="0"/>
          </a:p>
          <a:p>
            <a:pPr marL="342900" indent="-342900">
              <a:buAutoNum type="arabicParenR"/>
            </a:pPr>
            <a:r>
              <a:rPr lang="en-US" b="1" smtClean="0">
                <a:solidFill>
                  <a:srgbClr val="EE006C"/>
                </a:solidFill>
              </a:rPr>
              <a:t> </a:t>
            </a:r>
            <a:r>
              <a:rPr lang="en-US" b="1">
                <a:solidFill>
                  <a:srgbClr val="EE006C"/>
                </a:solidFill>
              </a:rPr>
              <a:t>Marsh meadow stage </a:t>
            </a:r>
            <a:r>
              <a:rPr lang="en-US" b="1" smtClean="0">
                <a:solidFill>
                  <a:srgbClr val="EE006C"/>
                </a:solidFill>
              </a:rPr>
              <a:t>– </a:t>
            </a:r>
            <a:r>
              <a:rPr lang="en-US" i="1" err="1"/>
              <a:t>Carex, Juncus, Cyperus</a:t>
            </a:r>
            <a:r>
              <a:rPr lang="en-US"/>
              <a:t> and </a:t>
            </a:r>
            <a:r>
              <a:rPr lang="en-US" i="1" err="1"/>
              <a:t>Eleocharis</a:t>
            </a:r>
            <a:r>
              <a:rPr lang="en-US"/>
              <a:t> </a:t>
            </a:r>
            <a:r>
              <a:rPr lang="en-US" smtClean="0"/>
              <a:t>.</a:t>
            </a:r>
          </a:p>
          <a:p>
            <a:r>
              <a:rPr lang="en-US" smtClean="0"/>
              <a:t>.</a:t>
            </a:r>
            <a:endParaRPr lang="en-US" b="1" smtClean="0"/>
          </a:p>
          <a:p>
            <a:r>
              <a:rPr lang="en-US" b="1" smtClean="0">
                <a:solidFill>
                  <a:srgbClr val="F8025A"/>
                </a:solidFill>
              </a:rPr>
              <a:t>6)    Scrub </a:t>
            </a:r>
            <a:r>
              <a:rPr lang="en-US" b="1">
                <a:solidFill>
                  <a:srgbClr val="F8025A"/>
                </a:solidFill>
              </a:rPr>
              <a:t>stage </a:t>
            </a:r>
            <a:r>
              <a:rPr lang="en-US" b="1" smtClean="0"/>
              <a:t>– </a:t>
            </a:r>
            <a:r>
              <a:rPr lang="en-US"/>
              <a:t>S</a:t>
            </a:r>
            <a:r>
              <a:rPr lang="en-US" smtClean="0"/>
              <a:t>hrubs </a:t>
            </a:r>
            <a:r>
              <a:rPr lang="en-US"/>
              <a:t>(</a:t>
            </a:r>
            <a:r>
              <a:rPr lang="en-US" i="1"/>
              <a:t>Salix</a:t>
            </a:r>
            <a:r>
              <a:rPr lang="en-US"/>
              <a:t> and </a:t>
            </a:r>
            <a:r>
              <a:rPr lang="en-US" i="1" err="1"/>
              <a:t>Cornus</a:t>
            </a:r>
            <a:r>
              <a:rPr lang="en-US"/>
              <a:t>) </a:t>
            </a:r>
            <a:r>
              <a:rPr lang="en-US" smtClean="0"/>
              <a:t>;</a:t>
            </a:r>
            <a:r>
              <a:rPr lang="en-US"/>
              <a:t> </a:t>
            </a:r>
            <a:r>
              <a:rPr lang="en-US" smtClean="0"/>
              <a:t>Trees </a:t>
            </a:r>
            <a:r>
              <a:rPr lang="en-US"/>
              <a:t>(</a:t>
            </a:r>
            <a:r>
              <a:rPr lang="en-US" i="1" err="1"/>
              <a:t>Populus</a:t>
            </a:r>
            <a:r>
              <a:rPr lang="en-US"/>
              <a:t> and </a:t>
            </a:r>
            <a:r>
              <a:rPr lang="en-US" i="1" err="1"/>
              <a:t>Alnus</a:t>
            </a:r>
            <a:r>
              <a:rPr lang="en-US"/>
              <a:t>). </a:t>
            </a:r>
            <a:endParaRPr lang="en-US" smtClean="0"/>
          </a:p>
          <a:p>
            <a:pPr marL="342900" indent="-342900">
              <a:buAutoNum type="arabicParenR"/>
            </a:pPr>
            <a:endParaRPr lang="en-US" b="1" smtClean="0"/>
          </a:p>
          <a:p>
            <a:r>
              <a:rPr lang="en-US" b="1" smtClean="0">
                <a:solidFill>
                  <a:srgbClr val="EE006C"/>
                </a:solidFill>
              </a:rPr>
              <a:t>7)    </a:t>
            </a:r>
            <a:r>
              <a:rPr lang="en-US" b="1">
                <a:solidFill>
                  <a:srgbClr val="EE006C"/>
                </a:solidFill>
              </a:rPr>
              <a:t>Forest stage - </a:t>
            </a:r>
            <a:r>
              <a:rPr lang="en-US"/>
              <a:t>Temperate mixed forest (</a:t>
            </a:r>
            <a:r>
              <a:rPr lang="en-US" i="1" err="1"/>
              <a:t>Ulmus,Acer</a:t>
            </a:r>
            <a:r>
              <a:rPr lang="en-US"/>
              <a:t> and </a:t>
            </a:r>
            <a:r>
              <a:rPr lang="en-US" i="1" err="1"/>
              <a:t>Quercus</a:t>
            </a:r>
            <a:r>
              <a:rPr lang="en-US"/>
              <a:t>), Tropical rain forest </a:t>
            </a:r>
            <a:r>
              <a:rPr lang="en-US" smtClean="0"/>
              <a:t>	(</a:t>
            </a:r>
            <a:r>
              <a:rPr lang="en-US" i="1" err="1"/>
              <a:t>Artocarpus</a:t>
            </a:r>
            <a:r>
              <a:rPr lang="en-US"/>
              <a:t> and </a:t>
            </a:r>
            <a:r>
              <a:rPr lang="en-US" i="1" err="1"/>
              <a:t>Cinnamomum</a:t>
            </a:r>
            <a:r>
              <a:rPr lang="en-US"/>
              <a:t> ) and Tropical deciduous forest (</a:t>
            </a:r>
            <a:r>
              <a:rPr lang="en-US" i="1"/>
              <a:t>Bamboo</a:t>
            </a:r>
            <a:r>
              <a:rPr lang="en-US"/>
              <a:t> and </a:t>
            </a:r>
            <a:r>
              <a:rPr lang="en-US" i="1" err="1"/>
              <a:t>Tectona</a:t>
            </a:r>
            <a:r>
              <a:rPr lang="en-US" smtClean="0"/>
              <a:t>).. </a:t>
            </a:r>
            <a:endParaRPr lang="en-IN"/>
          </a:p>
          <a:p>
            <a:pPr marL="342900" indent="-342900">
              <a:buAutoNum type="arabicParenR"/>
            </a:pPr>
            <a:endParaRPr lang="en-US" b="1" smtClean="0"/>
          </a:p>
          <a:p>
            <a:r>
              <a:rPr lang="en-IN" b="1"/>
              <a:t>Stage 1 </a:t>
            </a:r>
            <a:r>
              <a:rPr lang="en-IN" b="1" smtClean="0"/>
              <a:t>-</a:t>
            </a:r>
            <a:r>
              <a:rPr lang="en-IN"/>
              <a:t>P</a:t>
            </a:r>
            <a:r>
              <a:rPr lang="en-IN" smtClean="0"/>
              <a:t>ioneer </a:t>
            </a:r>
            <a:r>
              <a:rPr lang="en-IN"/>
              <a:t>community; </a:t>
            </a:r>
            <a:r>
              <a:rPr lang="en-IN" b="1"/>
              <a:t>Stage </a:t>
            </a:r>
            <a:r>
              <a:rPr lang="en-IN" b="1" smtClean="0"/>
              <a:t>-2- 6 </a:t>
            </a:r>
            <a:r>
              <a:rPr lang="en-IN" err="1"/>
              <a:t>Seral communities; </a:t>
            </a:r>
            <a:r>
              <a:rPr lang="en-IN" b="1"/>
              <a:t>Stage </a:t>
            </a:r>
            <a:r>
              <a:rPr lang="en-IN" b="1" smtClean="0"/>
              <a:t>7 -</a:t>
            </a:r>
            <a:r>
              <a:rPr lang="en-IN" smtClean="0"/>
              <a:t>Climax </a:t>
            </a:r>
            <a:r>
              <a:rPr lang="en-IN"/>
              <a:t>community.</a:t>
            </a:r>
          </a:p>
          <a:p>
            <a:pPr marL="342900" indent="-342900">
              <a:buAutoNum type="arabicParenR"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err="1" smtClean="0">
                <a:solidFill>
                  <a:srgbClr val="FF0000"/>
                </a:solidFill>
              </a:rPr>
              <a:t>Hydrosere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3425" y="3414713"/>
            <a:ext cx="571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197655" y="-1906523"/>
            <a:ext cx="2748691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162911" y="876910"/>
            <a:ext cx="2818177" cy="91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81062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err="1" smtClean="0">
                <a:solidFill>
                  <a:srgbClr val="FF0000"/>
                </a:solidFill>
              </a:rPr>
              <a:t>Lithosere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1443835"/>
            <a:ext cx="9150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b="1" smtClean="0"/>
              <a:t>Succession on  barren rock.</a:t>
            </a:r>
          </a:p>
          <a:p>
            <a:endParaRPr lang="en-IN" sz="2000" smtClean="0"/>
          </a:p>
          <a:p>
            <a:pPr marL="342900" indent="-342900">
              <a:buAutoNum type="arabicParenR"/>
            </a:pPr>
            <a:r>
              <a:rPr lang="en-US" sz="2000" b="1" err="1" smtClean="0">
                <a:solidFill>
                  <a:srgbClr val="F8025A"/>
                </a:solidFill>
              </a:rPr>
              <a:t>Crustose lichen stage – </a:t>
            </a:r>
            <a:r>
              <a:rPr lang="en-US" sz="2000" i="1" err="1"/>
              <a:t>Rhizocarpon</a:t>
            </a:r>
            <a:r>
              <a:rPr lang="en-US" sz="2000"/>
              <a:t> and </a:t>
            </a:r>
            <a:r>
              <a:rPr lang="en-US" sz="2000" i="1" err="1" smtClean="0"/>
              <a:t>Lecanora.</a:t>
            </a:r>
          </a:p>
          <a:p>
            <a:pPr marL="342900" indent="-342900">
              <a:buAutoNum type="arabicParenR"/>
            </a:pPr>
            <a:endParaRPr lang="en-US" sz="2000" b="1" smtClean="0"/>
          </a:p>
          <a:p>
            <a:pPr marL="342900" indent="-342900">
              <a:buAutoNum type="arabicParenR"/>
            </a:pPr>
            <a:r>
              <a:rPr lang="en-US" sz="2000" b="1" smtClean="0">
                <a:solidFill>
                  <a:srgbClr val="EE006C"/>
                </a:solidFill>
              </a:rPr>
              <a:t> Foliose lichen stage – </a:t>
            </a:r>
            <a:r>
              <a:rPr lang="en-US" sz="2000" i="1" err="1"/>
              <a:t>Parmelia</a:t>
            </a:r>
            <a:r>
              <a:rPr lang="en-US" sz="2000"/>
              <a:t> and </a:t>
            </a:r>
            <a:r>
              <a:rPr lang="en-US" sz="2000" i="1" err="1" smtClean="0"/>
              <a:t>Dermatocarpon.</a:t>
            </a:r>
            <a:r>
              <a:rPr lang="en-US" sz="2000" smtClean="0"/>
              <a:t> </a:t>
            </a:r>
          </a:p>
          <a:p>
            <a:pPr marL="342900" indent="-342900">
              <a:buAutoNum type="arabicParenR"/>
            </a:pPr>
            <a:endParaRPr lang="en-US" sz="2000" b="1" smtClean="0"/>
          </a:p>
          <a:p>
            <a:pPr marL="342900" indent="-342900">
              <a:buAutoNum type="arabicParenR"/>
            </a:pPr>
            <a:r>
              <a:rPr lang="en-US" sz="2000" b="1" smtClean="0">
                <a:solidFill>
                  <a:srgbClr val="F8025A"/>
                </a:solidFill>
              </a:rPr>
              <a:t>Moss stage – </a:t>
            </a:r>
            <a:r>
              <a:rPr lang="en-US" sz="2000" i="1" err="1"/>
              <a:t>Parmelia</a:t>
            </a:r>
            <a:r>
              <a:rPr lang="en-US" sz="2000"/>
              <a:t> and </a:t>
            </a:r>
            <a:r>
              <a:rPr lang="en-US" sz="2000" i="1" err="1" smtClean="0"/>
              <a:t>Dermatocarpon.</a:t>
            </a:r>
          </a:p>
          <a:p>
            <a:pPr marL="342900" indent="-342900">
              <a:buAutoNum type="arabicParenR"/>
            </a:pPr>
            <a:endParaRPr lang="en-US" sz="2000" b="1" smtClean="0"/>
          </a:p>
          <a:p>
            <a:pPr marL="342900" indent="-342900">
              <a:buAutoNum type="arabicParenR"/>
            </a:pPr>
            <a:r>
              <a:rPr lang="en-US" sz="2000" b="1" smtClean="0">
                <a:solidFill>
                  <a:srgbClr val="EE006C"/>
                </a:solidFill>
              </a:rPr>
              <a:t>Herbs stage – </a:t>
            </a:r>
            <a:r>
              <a:rPr lang="en-US" sz="2000" i="1" err="1" smtClean="0"/>
              <a:t>Arstida</a:t>
            </a:r>
            <a:r>
              <a:rPr lang="en-US" sz="2000" i="1"/>
              <a:t>, Festuca</a:t>
            </a:r>
            <a:r>
              <a:rPr lang="en-US" sz="2000"/>
              <a:t> and </a:t>
            </a:r>
            <a:r>
              <a:rPr lang="en-US" sz="2000" i="1" err="1" smtClean="0"/>
              <a:t>Poa.</a:t>
            </a:r>
          </a:p>
          <a:p>
            <a:pPr marL="342900" indent="-342900">
              <a:buAutoNum type="arabicParenR"/>
            </a:pPr>
            <a:endParaRPr lang="en-US" sz="2000" smtClean="0"/>
          </a:p>
          <a:p>
            <a:pPr marL="342900" indent="-342900">
              <a:buAutoNum type="arabicParenR"/>
            </a:pPr>
            <a:r>
              <a:rPr lang="en-US" sz="2000" b="1" smtClean="0">
                <a:solidFill>
                  <a:srgbClr val="F8025A"/>
                </a:solidFill>
              </a:rPr>
              <a:t>Shrub stage </a:t>
            </a:r>
            <a:r>
              <a:rPr lang="en-US" sz="2000" b="1" smtClean="0"/>
              <a:t>–</a:t>
            </a:r>
            <a:r>
              <a:rPr lang="en-US" sz="2000" i="1" err="1" smtClean="0"/>
              <a:t>Rhus , Zizyphus and Capparis.</a:t>
            </a:r>
          </a:p>
          <a:p>
            <a:pPr marL="342900" indent="-342900">
              <a:buAutoNum type="arabicParenR"/>
            </a:pPr>
            <a:endParaRPr lang="en-US" sz="2000" i="1" smtClean="0"/>
          </a:p>
          <a:p>
            <a:pPr marL="342900" indent="-342900">
              <a:buAutoNum type="arabicParenR"/>
            </a:pPr>
            <a:r>
              <a:rPr lang="en-US" sz="2000" b="1" smtClean="0">
                <a:solidFill>
                  <a:srgbClr val="EE006C"/>
                </a:solidFill>
              </a:rPr>
              <a:t>Forest stage -  </a:t>
            </a:r>
            <a:r>
              <a:rPr lang="en-US" sz="2000"/>
              <a:t>V</a:t>
            </a:r>
            <a:r>
              <a:rPr lang="en-US" sz="2000" smtClean="0"/>
              <a:t>arieties of trees.</a:t>
            </a:r>
          </a:p>
          <a:p>
            <a:pPr marL="342900" indent="-342900">
              <a:buAutoNum type="arabicParenR"/>
            </a:pPr>
            <a:endParaRPr lang="en-US" sz="2000" smtClean="0"/>
          </a:p>
          <a:p>
            <a:pPr marL="342900" indent="-342900">
              <a:buAutoNum type="arabicParenR"/>
            </a:pPr>
            <a:endParaRPr lang="en-IN" sz="2000" smtClean="0"/>
          </a:p>
          <a:p>
            <a:r>
              <a:rPr lang="en-IN" b="1" smtClean="0"/>
              <a:t>Stage 1- </a:t>
            </a:r>
            <a:r>
              <a:rPr lang="en-IN"/>
              <a:t>P</a:t>
            </a:r>
            <a:r>
              <a:rPr lang="en-IN" smtClean="0"/>
              <a:t>ioneer community; </a:t>
            </a:r>
            <a:r>
              <a:rPr lang="en-IN" b="1" smtClean="0"/>
              <a:t>Stage 2- 5- </a:t>
            </a:r>
            <a:r>
              <a:rPr lang="en-IN" err="1" smtClean="0"/>
              <a:t>Seral communities; </a:t>
            </a:r>
            <a:r>
              <a:rPr lang="en-IN" b="1" smtClean="0"/>
              <a:t>Stage 6</a:t>
            </a:r>
            <a:r>
              <a:rPr lang="en-IN" smtClean="0"/>
              <a:t> -Climax community.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err="1" smtClean="0">
                <a:solidFill>
                  <a:srgbClr val="FF0000"/>
                </a:solidFill>
              </a:rPr>
              <a:t>Lithosere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713" y="3409950"/>
            <a:ext cx="28575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190511" y="-1746674"/>
            <a:ext cx="2748691" cy="91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239263" y="953265"/>
            <a:ext cx="266547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452749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smtClean="0">
                <a:solidFill>
                  <a:srgbClr val="FF0000"/>
                </a:solidFill>
              </a:rPr>
              <a:t>7.3.6</a:t>
            </a:r>
            <a:r>
              <a:rPr lang="en-IN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>Significance </a:t>
            </a:r>
            <a:r>
              <a:rPr lang="en-US" sz="4000" b="1">
                <a:solidFill>
                  <a:srgbClr val="FF0000"/>
                </a:solidFill>
              </a:rPr>
              <a:t>of Plant Succession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/>
            </a:pPr>
            <a:r>
              <a:rPr lang="en-US" sz="1600" smtClean="0"/>
              <a:t>Ecologist </a:t>
            </a:r>
            <a:r>
              <a:rPr lang="en-US" sz="1600"/>
              <a:t>can access and study  the seral </a:t>
            </a:r>
            <a:r>
              <a:rPr lang="en-US" sz="1600" smtClean="0"/>
              <a:t> stages </a:t>
            </a:r>
            <a:r>
              <a:rPr lang="en-US" sz="1600"/>
              <a:t>of a plant community found in a </a:t>
            </a:r>
            <a:r>
              <a:rPr lang="en-US" sz="1600" smtClean="0"/>
              <a:t>	particular </a:t>
            </a:r>
            <a:r>
              <a:rPr lang="en-US" sz="1600"/>
              <a:t>area</a:t>
            </a:r>
            <a:r>
              <a:rPr lang="en-US" sz="1600" smtClean="0"/>
              <a:t>.</a:t>
            </a:r>
          </a:p>
          <a:p>
            <a:pPr marL="342900" indent="-342900">
              <a:buAutoNum type="arabicPlain"/>
            </a:pPr>
            <a:endParaRPr lang="en-IN" sz="1600"/>
          </a:p>
          <a:p>
            <a:pPr marL="342900" indent="-342900">
              <a:buAutoNum type="arabicPeriod" startAt="2"/>
            </a:pPr>
            <a:r>
              <a:rPr lang="en-US" sz="1600" smtClean="0"/>
              <a:t>Helps </a:t>
            </a:r>
            <a:r>
              <a:rPr lang="en-US" sz="1600"/>
              <a:t>to understand the controlled growth of one or more species in a forest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2"/>
            </a:pPr>
            <a:endParaRPr lang="en-IN" sz="1600"/>
          </a:p>
          <a:p>
            <a:pPr marL="342900" indent="-342900">
              <a:buAutoNum type="arabicPeriod" startAt="3"/>
            </a:pPr>
            <a:r>
              <a:rPr lang="en-US" sz="1600" smtClean="0"/>
              <a:t>Utilizing </a:t>
            </a:r>
            <a:r>
              <a:rPr lang="en-US" sz="1600"/>
              <a:t>the knowledge of succession, even dams can be protected by preventing </a:t>
            </a:r>
            <a:r>
              <a:rPr lang="en-US" sz="1600" smtClean="0"/>
              <a:t>	siltation</a:t>
            </a:r>
            <a:r>
              <a:rPr lang="en-US" sz="1600"/>
              <a:t>. </a:t>
            </a:r>
            <a:endParaRPr lang="en-US" sz="1600" smtClean="0"/>
          </a:p>
          <a:p>
            <a:pPr marL="342900" indent="-342900">
              <a:buAutoNum type="arabicPeriod" startAt="3"/>
            </a:pPr>
            <a:endParaRPr lang="en-IN" sz="1600"/>
          </a:p>
          <a:p>
            <a:pPr marL="342900" indent="-342900">
              <a:buAutoNum type="arabicPeriod" startAt="4"/>
            </a:pPr>
            <a:r>
              <a:rPr lang="en-US" sz="1600" u="sng" smtClean="0"/>
              <a:t>U</a:t>
            </a:r>
            <a:r>
              <a:rPr lang="en-US" sz="1600" smtClean="0"/>
              <a:t>sed </a:t>
            </a:r>
            <a:r>
              <a:rPr lang="en-US" sz="1600"/>
              <a:t>during reforestation and afforestation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4"/>
            </a:pPr>
            <a:endParaRPr lang="en-IN" sz="1600"/>
          </a:p>
          <a:p>
            <a:pPr marL="342900" indent="-342900">
              <a:buAutoNum type="arabicPeriod" startAt="5"/>
            </a:pPr>
            <a:r>
              <a:rPr lang="en-US" sz="1600" smtClean="0"/>
              <a:t>It </a:t>
            </a:r>
            <a:r>
              <a:rPr lang="en-US" sz="1600"/>
              <a:t>helps in the maintenance of pastures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5"/>
            </a:pPr>
            <a:endParaRPr lang="en-IN" sz="1600"/>
          </a:p>
          <a:p>
            <a:pPr marL="342900" indent="-342900">
              <a:buAutoNum type="arabicPeriod" startAt="6"/>
            </a:pPr>
            <a:r>
              <a:rPr lang="en-US" sz="1600" smtClean="0"/>
              <a:t>Maintain </a:t>
            </a:r>
            <a:r>
              <a:rPr lang="en-US" sz="1600"/>
              <a:t>species diversity in an ecosystem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6"/>
            </a:pPr>
            <a:endParaRPr lang="en-IN" sz="1600"/>
          </a:p>
          <a:p>
            <a:pPr marL="342900" indent="-342900">
              <a:buAutoNum type="arabicPeriod" startAt="7"/>
            </a:pPr>
            <a:r>
              <a:rPr lang="en-US" sz="1600" smtClean="0"/>
              <a:t>Patterns </a:t>
            </a:r>
            <a:r>
              <a:rPr lang="en-US" sz="1600"/>
              <a:t>of diversity during succession are influenced by resource availability and </a:t>
            </a:r>
            <a:r>
              <a:rPr lang="en-US" sz="1600" smtClean="0"/>
              <a:t>	disturbance </a:t>
            </a:r>
            <a:r>
              <a:rPr lang="en-US" sz="1600"/>
              <a:t>by various factors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7"/>
            </a:pPr>
            <a:endParaRPr lang="en-IN" sz="1600"/>
          </a:p>
          <a:p>
            <a:pPr marL="342900" indent="-342900">
              <a:buAutoNum type="arabicPeriod" startAt="8"/>
            </a:pPr>
            <a:r>
              <a:rPr lang="en-US" sz="1600" smtClean="0"/>
              <a:t>Involves </a:t>
            </a:r>
            <a:r>
              <a:rPr lang="en-US" sz="1600"/>
              <a:t>the colonization of habitat of an area devoid of life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8"/>
            </a:pPr>
            <a:endParaRPr lang="en-IN" sz="1600"/>
          </a:p>
          <a:p>
            <a:pPr marL="342900" indent="-342900">
              <a:buAutoNum type="arabicPeriod" startAt="9"/>
            </a:pPr>
            <a:r>
              <a:rPr lang="en-US" sz="1600" smtClean="0"/>
              <a:t>Involves </a:t>
            </a:r>
            <a:r>
              <a:rPr lang="en-US" sz="1600"/>
              <a:t>the reestablishment of a plant community in disturbed area or habitat</a:t>
            </a:r>
            <a:r>
              <a:rPr lang="en-US" sz="1600" smtClean="0"/>
              <a:t>.</a:t>
            </a:r>
          </a:p>
          <a:p>
            <a:pPr marL="342900" indent="-342900">
              <a:buAutoNum type="arabicPeriod" startAt="9"/>
            </a:pPr>
            <a:endParaRPr lang="en-IN" sz="1600"/>
          </a:p>
          <a:p>
            <a:r>
              <a:rPr lang="en-US" sz="1600"/>
              <a:t>10. </a:t>
            </a:r>
            <a:r>
              <a:rPr lang="en-US" sz="1600" smtClean="0"/>
              <a:t>Forests </a:t>
            </a:r>
            <a:r>
              <a:rPr lang="en-US" sz="1600"/>
              <a:t>and vegetation that we come across all over the world are the result of plant </a:t>
            </a:r>
            <a:r>
              <a:rPr lang="en-US" sz="1600" smtClean="0"/>
              <a:t>	succession</a:t>
            </a:r>
            <a:r>
              <a:rPr lang="en-US" sz="1600"/>
              <a:t>.</a:t>
            </a:r>
            <a:endParaRPr lang="en-IN" sz="1600"/>
          </a:p>
          <a:p>
            <a:pPr marL="171450" lvl="0" indent="-171450">
              <a:buFont typeface="Arial" pitchFamily="34" charset="0"/>
              <a:buChar char="•"/>
            </a:pPr>
            <a:endParaRPr lang="en-IN" sz="16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6" y="374900"/>
            <a:ext cx="6566315" cy="916230"/>
          </a:xfrm>
        </p:spPr>
        <p:txBody>
          <a:bodyPr>
            <a:normAutofit/>
          </a:bodyPr>
          <a:lstStyle/>
          <a:p>
            <a:r>
              <a:rPr lang="en-US" b="1">
                <a:effectLst/>
              </a:rPr>
              <a:t>Chapter outline</a:t>
            </a:r>
            <a:endParaRPr lang="en-IN"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6015" y="129113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/>
              <a:t>7</a:t>
            </a:r>
            <a:r>
              <a:rPr lang="en-US" sz="2800" b="1" smtClean="0"/>
              <a:t>.1 Ecosystem</a:t>
            </a:r>
          </a:p>
          <a:p>
            <a:endParaRPr lang="en-US" sz="2800" b="1" smtClean="0"/>
          </a:p>
          <a:p>
            <a:endParaRPr lang="en-IN" sz="2800"/>
          </a:p>
          <a:p>
            <a:r>
              <a:rPr lang="en-US" sz="2800" b="1"/>
              <a:t>7</a:t>
            </a:r>
            <a:r>
              <a:rPr lang="en-US" sz="2800" b="1" smtClean="0"/>
              <a:t>.2  Function of ecosystem</a:t>
            </a:r>
          </a:p>
          <a:p>
            <a:endParaRPr lang="en-US" sz="2800" b="1" smtClean="0"/>
          </a:p>
          <a:p>
            <a:endParaRPr lang="en-US" sz="2800" b="1"/>
          </a:p>
          <a:p>
            <a:r>
              <a:rPr lang="en-US" sz="2800" b="1" smtClean="0"/>
              <a:t>7.3 </a:t>
            </a:r>
            <a:r>
              <a:rPr lang="en-US" sz="2800" b="1"/>
              <a:t>Succession</a:t>
            </a:r>
          </a:p>
          <a:p>
            <a:endParaRPr lang="en-US" sz="2800" b="1" smtClean="0"/>
          </a:p>
          <a:p>
            <a:endParaRPr lang="en-IN" sz="2800"/>
          </a:p>
          <a:p>
            <a:r>
              <a:rPr lang="en-US" sz="2800" b="1" smtClean="0"/>
              <a:t>7.4  Vegetation</a:t>
            </a:r>
            <a:endParaRPr lang="en-IN" sz="280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7.4	</a:t>
            </a:r>
            <a:r>
              <a:rPr lang="en-IN" sz="4000" b="1" smtClean="0">
                <a:solidFill>
                  <a:srgbClr val="FF0000"/>
                </a:solidFill>
              </a:rPr>
              <a:t>Vegetation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6879"/>
            <a:ext cx="914399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smtClean="0"/>
              <a:t>	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b="1" smtClean="0"/>
              <a:t>Plant cover of an area.</a:t>
            </a:r>
            <a:endParaRPr lang="en-IN" sz="2400" b="1"/>
          </a:p>
          <a:p>
            <a:pPr algn="ctr"/>
            <a:r>
              <a:rPr lang="en-IN" sz="2800" b="1" smtClean="0">
                <a:solidFill>
                  <a:srgbClr val="00B050"/>
                </a:solidFill>
              </a:rPr>
              <a:t>7.4.1</a:t>
            </a:r>
            <a:r>
              <a:rPr lang="en-IN" sz="2800" b="1">
                <a:solidFill>
                  <a:srgbClr val="00B050"/>
                </a:solidFill>
              </a:rPr>
              <a:t>	VEGETATION </a:t>
            </a:r>
            <a:r>
              <a:rPr lang="en-IN" sz="2800" b="1" smtClean="0">
                <a:solidFill>
                  <a:srgbClr val="00B050"/>
                </a:solidFill>
              </a:rPr>
              <a:t>TYPES OF </a:t>
            </a:r>
            <a:r>
              <a:rPr lang="en-IN" sz="2800" b="1">
                <a:solidFill>
                  <a:srgbClr val="00B050"/>
                </a:solidFill>
              </a:rPr>
              <a:t>INDIA AND TAMIL NADU</a:t>
            </a:r>
            <a:endParaRPr lang="en-IN" sz="2800" b="1" smtClean="0">
              <a:solidFill>
                <a:srgbClr val="00B050"/>
              </a:solidFill>
            </a:endParaRPr>
          </a:p>
          <a:p>
            <a:pPr algn="ctr"/>
            <a:endParaRPr lang="en-IN" b="1" smtClean="0">
              <a:solidFill>
                <a:srgbClr val="00B050"/>
              </a:solidFill>
            </a:endParaRPr>
          </a:p>
          <a:p>
            <a:pPr marL="457200" lvl="0" indent="-457200" algn="ctr">
              <a:buAutoNum type="arabicPeriod"/>
            </a:pPr>
            <a:r>
              <a:rPr lang="en-IN" sz="2400" smtClean="0"/>
              <a:t>Forest vegetation</a:t>
            </a:r>
          </a:p>
          <a:p>
            <a:pPr marL="457200" lvl="0" indent="-457200" algn="ctr">
              <a:buAutoNum type="arabicPeriod"/>
            </a:pPr>
            <a:endParaRPr lang="en-IN" sz="2400"/>
          </a:p>
          <a:p>
            <a:pPr lvl="0" algn="ctr"/>
            <a:r>
              <a:rPr lang="en-IN" sz="2400" smtClean="0"/>
              <a:t>2. Grassland vegetation</a:t>
            </a:r>
          </a:p>
          <a:p>
            <a:pPr lvl="0" algn="ctr"/>
            <a:endParaRPr lang="en-IN" sz="2400"/>
          </a:p>
          <a:p>
            <a:pPr lvl="0" algn="ctr"/>
            <a:r>
              <a:rPr lang="en-IN" sz="2400" smtClean="0"/>
              <a:t>3. Riparian vegetation</a:t>
            </a:r>
          </a:p>
          <a:p>
            <a:pPr lvl="0" algn="ctr"/>
            <a:endParaRPr lang="en-IN" sz="2400"/>
          </a:p>
          <a:p>
            <a:pPr lvl="0" algn="ctr"/>
            <a:r>
              <a:rPr lang="en-IN" sz="2400" smtClean="0"/>
              <a:t>4. Aquatic </a:t>
            </a:r>
            <a:r>
              <a:rPr lang="en-IN" sz="2400"/>
              <a:t>and semi aquatic vegetation</a:t>
            </a: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IN" sz="2800" b="1" smtClean="0">
                <a:solidFill>
                  <a:srgbClr val="EE006C"/>
                </a:solidFill>
              </a:rPr>
              <a:t>FOREST TYPES OF INDIA</a:t>
            </a:r>
            <a:endParaRPr lang="en-IN" sz="2800" b="1">
              <a:solidFill>
                <a:srgbClr val="EE006C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" y="1480900"/>
            <a:ext cx="9058275" cy="537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smtClean="0">
                <a:solidFill>
                  <a:srgbClr val="F8025A"/>
                </a:solidFill>
              </a:rPr>
              <a:t>MAP SHOWING FOREST TYPES OF INDIA</a:t>
            </a:r>
          </a:p>
          <a:p>
            <a:pPr algn="ctr"/>
            <a:r>
              <a:rPr lang="en-IN" sz="2400" b="1" smtClean="0">
                <a:solidFill>
                  <a:srgbClr val="F8025A"/>
                </a:solidFill>
              </a:rPr>
              <a:t> ( CHAMPION AND SETH -1968 )</a:t>
            </a:r>
            <a:endParaRPr lang="en-IN" sz="2400" b="1">
              <a:solidFill>
                <a:srgbClr val="F8025A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604" y="1358601"/>
            <a:ext cx="5497381" cy="549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en-IN" sz="2800" b="1">
                <a:solidFill>
                  <a:srgbClr val="EE006C"/>
                </a:solidFill>
              </a:rPr>
              <a:t>FOREST TYPES OF </a:t>
            </a:r>
            <a:r>
              <a:rPr lang="en-IN" sz="2800" b="1" smtClean="0">
                <a:solidFill>
                  <a:srgbClr val="EE006C"/>
                </a:solidFill>
              </a:rPr>
              <a:t>TAMIL NADU</a:t>
            </a:r>
            <a:endParaRPr lang="en-IN" sz="2800" b="1">
              <a:solidFill>
                <a:srgbClr val="EE006C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4"/>
            <a:ext cx="9144000" cy="442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-161855" y="465137"/>
            <a:ext cx="9000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>
                <a:solidFill>
                  <a:srgbClr val="F8025A"/>
                </a:solidFill>
              </a:rPr>
              <a:t>MAP SHOWING FOREST TYPES OF </a:t>
            </a:r>
            <a:r>
              <a:rPr lang="en-IN" sz="2800" b="1" smtClean="0">
                <a:solidFill>
                  <a:srgbClr val="F8025A"/>
                </a:solidFill>
              </a:rPr>
              <a:t>TAMIL NADU</a:t>
            </a:r>
          </a:p>
          <a:p>
            <a:pPr algn="ctr"/>
            <a:endParaRPr lang="en-IN" sz="2800" b="1">
              <a:solidFill>
                <a:srgbClr val="F8025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smtClean="0"/>
              <a:t>	</a:t>
            </a:r>
            <a:endParaRPr lang="en-IN" sz="1600">
              <a:solidFill>
                <a:srgbClr val="7030A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194" y="1443835"/>
            <a:ext cx="6260905" cy="541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661848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7.4	</a:t>
            </a:r>
            <a:r>
              <a:rPr lang="en-IN" sz="4000" b="1" smtClean="0">
                <a:solidFill>
                  <a:srgbClr val="FF0000"/>
                </a:solidFill>
              </a:rPr>
              <a:t>Vegetation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6879"/>
            <a:ext cx="914399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smtClean="0"/>
              <a:t>	</a:t>
            </a:r>
          </a:p>
          <a:p>
            <a:r>
              <a:rPr lang="en-US" sz="2400" b="1">
                <a:solidFill>
                  <a:srgbClr val="00B050"/>
                </a:solidFill>
              </a:rPr>
              <a:t>2. GRASS LAND </a:t>
            </a:r>
            <a:r>
              <a:rPr lang="en-US" sz="2400" b="1" smtClean="0">
                <a:solidFill>
                  <a:srgbClr val="00B050"/>
                </a:solidFill>
              </a:rPr>
              <a:t>VEGETATION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/>
              <a:t>V</a:t>
            </a:r>
            <a:r>
              <a:rPr lang="en-IN" sz="2400" smtClean="0"/>
              <a:t>egetation </a:t>
            </a:r>
            <a:r>
              <a:rPr lang="en-IN" sz="2400"/>
              <a:t>community predominated by graminoids (i.e. grass and grass like plants). </a:t>
            </a:r>
            <a:endParaRPr lang="en-IN" sz="2400" smtClean="0"/>
          </a:p>
          <a:p>
            <a:endParaRPr lang="en-IN" sz="2400" smtClean="0"/>
          </a:p>
          <a:p>
            <a:pPr lvl="0"/>
            <a:r>
              <a:rPr lang="en-IN" sz="2400" b="1" smtClean="0">
                <a:solidFill>
                  <a:srgbClr val="7030A0"/>
                </a:solidFill>
              </a:rPr>
              <a:t>a) Low </a:t>
            </a:r>
            <a:r>
              <a:rPr lang="en-IN" sz="2400" b="1">
                <a:solidFill>
                  <a:srgbClr val="7030A0"/>
                </a:solidFill>
              </a:rPr>
              <a:t>altitude grasslands</a:t>
            </a:r>
            <a:endParaRPr lang="en-IN" sz="2400">
              <a:solidFill>
                <a:srgbClr val="7030A0"/>
              </a:solidFill>
            </a:endParaRPr>
          </a:p>
          <a:p>
            <a:r>
              <a:rPr lang="en-IN" sz="2400" smtClean="0"/>
              <a:t>	Altitude </a:t>
            </a:r>
            <a:r>
              <a:rPr lang="en-IN" sz="2400" err="1"/>
              <a:t>upto 1000 m. </a:t>
            </a:r>
            <a:r>
              <a:rPr lang="en-IN" sz="2400" i="1" err="1"/>
              <a:t>Halopyrum, </a:t>
            </a:r>
            <a:r>
              <a:rPr lang="en-IN" sz="2400"/>
              <a:t>Wild</a:t>
            </a:r>
            <a:r>
              <a:rPr lang="en-IN" sz="2400" i="1"/>
              <a:t> Saccharum, Arundinella, Heteropogon,  </a:t>
            </a:r>
            <a:r>
              <a:rPr lang="en-IN" sz="2400"/>
              <a:t>and </a:t>
            </a:r>
            <a:r>
              <a:rPr lang="en-IN" sz="2400" i="1"/>
              <a:t> </a:t>
            </a:r>
            <a:r>
              <a:rPr lang="en-IN" sz="2400" i="1" err="1" smtClean="0"/>
              <a:t>Chrysopogon.</a:t>
            </a:r>
            <a:r>
              <a:rPr lang="en-IN" sz="2400" smtClean="0"/>
              <a:t>  </a:t>
            </a:r>
            <a:r>
              <a:rPr lang="en-IN" sz="2400"/>
              <a:t>Deccan plateau, Chota Nagpur plateau, Gangetic, Brahmaputra valley and Eastern Ghats</a:t>
            </a:r>
            <a:r>
              <a:rPr lang="en-IN" sz="2400" smtClean="0"/>
              <a:t>.</a:t>
            </a:r>
          </a:p>
          <a:p>
            <a:pPr lvl="0"/>
            <a:r>
              <a:rPr lang="en-IN" sz="2400" b="1" smtClean="0">
                <a:solidFill>
                  <a:srgbClr val="7030A0"/>
                </a:solidFill>
              </a:rPr>
              <a:t>b) Higher </a:t>
            </a:r>
            <a:r>
              <a:rPr lang="en-IN" sz="2400" b="1">
                <a:solidFill>
                  <a:srgbClr val="7030A0"/>
                </a:solidFill>
              </a:rPr>
              <a:t>altitude grassland</a:t>
            </a:r>
            <a:endParaRPr lang="en-IN" sz="2400">
              <a:solidFill>
                <a:srgbClr val="7030A0"/>
              </a:solidFill>
            </a:endParaRPr>
          </a:p>
          <a:p>
            <a:r>
              <a:rPr lang="en-IN" sz="2400" smtClean="0"/>
              <a:t>	Altitude </a:t>
            </a:r>
            <a:r>
              <a:rPr lang="en-IN" sz="2400"/>
              <a:t>above 1000 m</a:t>
            </a:r>
            <a:r>
              <a:rPr lang="en-IN" sz="2400" smtClean="0"/>
              <a:t>.</a:t>
            </a:r>
            <a:r>
              <a:rPr lang="en-IN" sz="2400" i="1"/>
              <a:t> Chrysopogon, Arundinella, Andropogon, Heteropogon, Cymbopogon, Imperata, Festuca, </a:t>
            </a:r>
            <a:r>
              <a:rPr lang="en-IN" sz="2400"/>
              <a:t>and </a:t>
            </a:r>
            <a:r>
              <a:rPr lang="en-IN" sz="2400" i="1" err="1"/>
              <a:t>Agrostis.</a:t>
            </a:r>
            <a:r>
              <a:rPr lang="en-IN" sz="2400"/>
              <a:t>. </a:t>
            </a:r>
            <a:r>
              <a:rPr lang="en-IN" sz="2400" smtClean="0"/>
              <a:t>Southern </a:t>
            </a:r>
            <a:r>
              <a:rPr lang="en-IN" sz="2400"/>
              <a:t>slopes of Himalayas, sub-Himalayan ranges, Nagaland, Himachal Pradesh and Western ghats.  </a:t>
            </a:r>
          </a:p>
          <a:p>
            <a:endParaRPr lang="en-IN" sz="2400"/>
          </a:p>
          <a:p>
            <a:pPr algn="ctr"/>
            <a:endParaRPr lang="en-IN" b="1" smtClean="0">
              <a:solidFill>
                <a:srgbClr val="00B050"/>
              </a:solidFill>
            </a:endParaRPr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709243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6" y="5108755"/>
            <a:ext cx="9144915" cy="17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6" y="1443835"/>
            <a:ext cx="4420211" cy="38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55" y="527605"/>
            <a:ext cx="900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3600" b="1">
                <a:solidFill>
                  <a:srgbClr val="FF0000"/>
                </a:solidFill>
              </a:rPr>
              <a:t>Higher altitude grassland</a:t>
            </a:r>
            <a:endParaRPr lang="en-IN" sz="3600">
              <a:solidFill>
                <a:srgbClr val="FF0000"/>
              </a:solidFill>
            </a:endParaRPr>
          </a:p>
          <a:p>
            <a:pPr algn="ctr"/>
            <a:endParaRPr lang="en-IN" sz="360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3939" y="1443835"/>
            <a:ext cx="4724705" cy="370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225030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7.4	</a:t>
            </a:r>
            <a:r>
              <a:rPr lang="en-IN" sz="4000" b="1" smtClean="0">
                <a:solidFill>
                  <a:srgbClr val="FF0000"/>
                </a:solidFill>
              </a:rPr>
              <a:t>Vegetation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6879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smtClean="0"/>
              <a:t>	</a:t>
            </a:r>
          </a:p>
          <a:p>
            <a:pPr marL="342900" indent="-342900">
              <a:buAutoNum type="arabicParenR" startAt="3"/>
            </a:pPr>
            <a:r>
              <a:rPr lang="en-US" sz="2400" b="1" smtClean="0">
                <a:solidFill>
                  <a:srgbClr val="00B0F0"/>
                </a:solidFill>
              </a:rPr>
              <a:t>RIPARIAN VEGETATION</a:t>
            </a:r>
          </a:p>
          <a:p>
            <a:endParaRPr lang="en-US" sz="2400" b="1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/>
              <a:t>V</a:t>
            </a:r>
            <a:r>
              <a:rPr lang="en-US" sz="2400" smtClean="0"/>
              <a:t>egetation </a:t>
            </a:r>
            <a:r>
              <a:rPr lang="en-US" sz="2400"/>
              <a:t>is located along streams and  rivers. </a:t>
            </a:r>
            <a:endParaRPr lang="en-US" sz="240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err="1"/>
              <a:t>Terminalia, Diospyros,Salix,Ficus</a:t>
            </a:r>
            <a:r>
              <a:rPr lang="en-US" sz="2400"/>
              <a:t> and grasses</a:t>
            </a:r>
            <a:r>
              <a:rPr lang="en-US" sz="2400" smtClean="0"/>
              <a:t>.</a:t>
            </a:r>
          </a:p>
          <a:p>
            <a:endParaRPr lang="en-US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/>
              <a:t>B</a:t>
            </a:r>
            <a:r>
              <a:rPr lang="en-US" sz="2400" smtClean="0"/>
              <a:t>anks </a:t>
            </a:r>
            <a:r>
              <a:rPr lang="en-US" sz="2400"/>
              <a:t>of Godavari, Krishna, Ganga,  Brahmaputria,  Narmadha Yamuna and riverbeds of Cauvery and Thamirabharani</a:t>
            </a:r>
            <a:endParaRPr lang="en-US" sz="2400" b="1" smtClean="0"/>
          </a:p>
          <a:p>
            <a:endParaRPr lang="en-IN" sz="2400"/>
          </a:p>
          <a:p>
            <a:endParaRPr lang="en-IN" sz="2400" smtClean="0"/>
          </a:p>
          <a:p>
            <a:endParaRPr lang="en-IN" sz="2400" smtClean="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030" y="5079945"/>
            <a:ext cx="5191970" cy="177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09243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9000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>
                <a:solidFill>
                  <a:srgbClr val="FF0000"/>
                </a:solidFill>
              </a:rPr>
              <a:t>7.4	</a:t>
            </a:r>
            <a:r>
              <a:rPr lang="en-IN" sz="4000" b="1" smtClean="0">
                <a:solidFill>
                  <a:srgbClr val="FF0000"/>
                </a:solidFill>
              </a:rPr>
              <a:t>Vegetation</a:t>
            </a:r>
            <a:endParaRPr lang="en-IN" sz="40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16879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smtClean="0">
              <a:solidFill>
                <a:srgbClr val="0070C0"/>
              </a:solidFill>
            </a:endParaRPr>
          </a:p>
          <a:p>
            <a:r>
              <a:rPr lang="en-IN" sz="2400" b="1" smtClean="0">
                <a:solidFill>
                  <a:srgbClr val="0070C0"/>
                </a:solidFill>
              </a:rPr>
              <a:t>4</a:t>
            </a:r>
            <a:r>
              <a:rPr lang="en-IN" sz="2400" b="1">
                <a:solidFill>
                  <a:srgbClr val="0070C0"/>
                </a:solidFill>
              </a:rPr>
              <a:t>) AQUATIC AND SEMI-AQUATIC </a:t>
            </a:r>
            <a:r>
              <a:rPr lang="en-IN" sz="2400" b="1" smtClean="0">
                <a:solidFill>
                  <a:srgbClr val="0070C0"/>
                </a:solidFill>
              </a:rPr>
              <a:t>VEGETATION</a:t>
            </a:r>
          </a:p>
          <a:p>
            <a:endParaRPr lang="en-IN" sz="240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400" smtClean="0"/>
              <a:t>Vegetation </a:t>
            </a:r>
            <a:r>
              <a:rPr lang="en-IN" sz="2400"/>
              <a:t>is found in lakes, ponds, puddles and marshy </a:t>
            </a:r>
            <a:r>
              <a:rPr lang="en-IN" sz="2400" smtClean="0"/>
              <a:t>places.</a:t>
            </a:r>
          </a:p>
          <a:p>
            <a:endParaRPr lang="en-IN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N" sz="2400" i="1" err="1"/>
              <a:t>Nelumbo,  Nymphaea,  </a:t>
            </a:r>
            <a:r>
              <a:rPr lang="en-IN" sz="2400" i="1" err="1" smtClean="0"/>
              <a:t>Bacopa,Typha,Pandanus,Cyperus,Aeschynomene,Hydrilla</a:t>
            </a:r>
            <a:r>
              <a:rPr lang="en-IN" sz="2400" i="1"/>
              <a:t>, Aponogeton</a:t>
            </a:r>
            <a:r>
              <a:rPr lang="en-IN" sz="2400"/>
              <a:t> and </a:t>
            </a:r>
            <a:r>
              <a:rPr lang="en-IN" sz="2400" i="1" err="1"/>
              <a:t>Potomogeton</a:t>
            </a:r>
            <a:r>
              <a:rPr lang="en-IN" sz="240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N" sz="2400" smtClean="0"/>
              <a:t>Found in all inland parts of </a:t>
            </a:r>
            <a:r>
              <a:rPr lang="en-IN" sz="2400"/>
              <a:t>I</a:t>
            </a:r>
            <a:r>
              <a:rPr lang="en-IN" sz="2400" smtClean="0"/>
              <a:t>ndia and Tamil </a:t>
            </a:r>
            <a:r>
              <a:rPr lang="en-IN" sz="2400"/>
              <a:t>N</a:t>
            </a:r>
            <a:r>
              <a:rPr lang="en-IN" sz="2400" smtClean="0"/>
              <a:t>adu.</a:t>
            </a:r>
            <a:endParaRPr lang="en-IN" sz="2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709243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143555" y="527604"/>
            <a:ext cx="7482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smtClean="0">
                <a:solidFill>
                  <a:srgbClr val="FF0000"/>
                </a:solidFill>
              </a:rPr>
              <a:t>CHAPTER. 7. ECOSYSTEM</a:t>
            </a:r>
            <a:endParaRPr lang="en-IN" sz="28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3835"/>
            <a:ext cx="9143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2400" b="1" u="sng" smtClean="0">
              <a:solidFill>
                <a:schemeClr val="accent6"/>
              </a:solidFill>
            </a:endParaRPr>
          </a:p>
          <a:p>
            <a:pPr algn="ctr"/>
            <a:r>
              <a:rPr lang="en-IN" sz="2400" b="1" smtClean="0">
                <a:solidFill>
                  <a:schemeClr val="accent6"/>
                </a:solidFill>
              </a:rPr>
              <a:t>SUMMARY</a:t>
            </a:r>
          </a:p>
          <a:p>
            <a:pPr algn="ctr"/>
            <a:endParaRPr lang="en-IN" sz="2400" b="1" u="sng" smtClean="0">
              <a:solidFill>
                <a:schemeClr val="accent6"/>
              </a:solidFill>
            </a:endParaRPr>
          </a:p>
          <a:p>
            <a:pPr algn="ctr"/>
            <a:endParaRPr lang="en-IN" sz="2400" b="1" u="sng" smtClean="0">
              <a:solidFill>
                <a:schemeClr val="accent6"/>
              </a:solidFill>
            </a:endParaRPr>
          </a:p>
          <a:p>
            <a:pPr algn="ctr"/>
            <a:endParaRPr lang="en-IN" sz="2400" b="1" u="sng" smtClean="0">
              <a:solidFill>
                <a:schemeClr val="accent6"/>
              </a:solidFill>
            </a:endParaRPr>
          </a:p>
          <a:p>
            <a:pPr algn="ctr"/>
            <a:endParaRPr lang="en-IN" sz="2400" b="1" u="sng" smtClean="0">
              <a:solidFill>
                <a:schemeClr val="accent6"/>
              </a:solidFill>
            </a:endParaRPr>
          </a:p>
          <a:p>
            <a:pPr algn="ctr"/>
            <a:r>
              <a:rPr lang="en-IN" sz="2400" b="1" smtClean="0">
                <a:solidFill>
                  <a:srgbClr val="FF0000"/>
                </a:solidFill>
              </a:rPr>
              <a:t>EVALUATION</a:t>
            </a:r>
          </a:p>
          <a:p>
            <a:pPr algn="ctr"/>
            <a:endParaRPr lang="en-IN" sz="2400" b="1" smtClean="0">
              <a:solidFill>
                <a:srgbClr val="FF0000"/>
              </a:solidFill>
            </a:endParaRPr>
          </a:p>
          <a:p>
            <a:pPr algn="ctr"/>
            <a:endParaRPr lang="en-IN" sz="2400" b="1" smtClean="0">
              <a:solidFill>
                <a:srgbClr val="FF0000"/>
              </a:solidFill>
            </a:endParaRPr>
          </a:p>
          <a:p>
            <a:pPr algn="ctr"/>
            <a:endParaRPr lang="en-IN" sz="2400" b="1" smtClean="0">
              <a:solidFill>
                <a:srgbClr val="FF0000"/>
              </a:solidFill>
            </a:endParaRPr>
          </a:p>
          <a:p>
            <a:pPr algn="ctr"/>
            <a:endParaRPr lang="en-IN" sz="2400" b="1" smtClean="0">
              <a:solidFill>
                <a:srgbClr val="FF0000"/>
              </a:solidFill>
            </a:endParaRPr>
          </a:p>
          <a:p>
            <a:pPr algn="ctr"/>
            <a:r>
              <a:rPr lang="en-IN" sz="2400" b="1" smtClean="0">
                <a:solidFill>
                  <a:srgbClr val="00B050"/>
                </a:solidFill>
              </a:rPr>
              <a:t>GLOSSARY</a:t>
            </a:r>
            <a:endParaRPr lang="en-IN" sz="2400"/>
          </a:p>
        </p:txBody>
      </p:sp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03640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03" y="527605"/>
            <a:ext cx="7482544" cy="763524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Introduction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950" y="3414713"/>
            <a:ext cx="381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" y="1438438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/>
              <a:t>The term </a:t>
            </a:r>
            <a:r>
              <a:rPr lang="en-US" sz="2400" b="1"/>
              <a:t>‘ecosystem’</a:t>
            </a:r>
            <a:r>
              <a:rPr lang="en-US" sz="2400"/>
              <a:t> was proposed by </a:t>
            </a:r>
            <a:endParaRPr lang="en-US" sz="2400" smtClean="0"/>
          </a:p>
          <a:p>
            <a:endParaRPr lang="en-US" sz="240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smtClean="0"/>
              <a:t>A.G</a:t>
            </a:r>
            <a:r>
              <a:rPr lang="en-US" sz="2400"/>
              <a:t>. Tansley (1935</a:t>
            </a:r>
            <a:r>
              <a:rPr lang="en-US" sz="2400" smtClean="0"/>
              <a:t>)-</a:t>
            </a:r>
            <a:endParaRPr lang="en-US" sz="2400" b="1"/>
          </a:p>
          <a:p>
            <a:r>
              <a:rPr lang="en-US" sz="2400" b="1" smtClean="0"/>
              <a:t>‘system </a:t>
            </a:r>
            <a:r>
              <a:rPr lang="en-US" sz="2400" b="1"/>
              <a:t>resulting from the integration </a:t>
            </a:r>
            <a:r>
              <a:rPr lang="en-US" sz="2400" b="1" smtClean="0"/>
              <a:t>of all </a:t>
            </a:r>
            <a:r>
              <a:rPr lang="en-US" sz="2400" b="1"/>
              <a:t>the living and nonliving factors of </a:t>
            </a:r>
            <a:r>
              <a:rPr lang="en-US" sz="2400" b="1" smtClean="0"/>
              <a:t>the </a:t>
            </a:r>
            <a:r>
              <a:rPr lang="en-US" sz="2400" b="1"/>
              <a:t>environment’</a:t>
            </a:r>
            <a:r>
              <a:rPr lang="en-US" sz="2400"/>
              <a:t>. </a:t>
            </a:r>
            <a:endParaRPr lang="en-US" sz="2400" smtClean="0"/>
          </a:p>
          <a:p>
            <a:endParaRPr lang="en-US" sz="240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err="1" smtClean="0"/>
              <a:t>Odum </a:t>
            </a:r>
            <a:r>
              <a:rPr lang="en-US" sz="2400"/>
              <a:t>(1962</a:t>
            </a:r>
            <a:r>
              <a:rPr lang="en-US" sz="2400" smtClean="0"/>
              <a:t>)-</a:t>
            </a:r>
          </a:p>
          <a:p>
            <a:r>
              <a:rPr lang="en-US" sz="2400" smtClean="0"/>
              <a:t>ecosystem </a:t>
            </a:r>
            <a:r>
              <a:rPr lang="en-US" sz="2400" b="1" smtClean="0"/>
              <a:t>‘as the structural and </a:t>
            </a:r>
          </a:p>
          <a:p>
            <a:r>
              <a:rPr lang="en-US" sz="2400" b="1" smtClean="0"/>
              <a:t>functional </a:t>
            </a:r>
            <a:r>
              <a:rPr lang="en-US" sz="2400" b="1"/>
              <a:t>unit of ecology</a:t>
            </a:r>
            <a:r>
              <a:rPr lang="en-US" sz="2400" b="1" smtClean="0"/>
              <a:t>’.</a:t>
            </a:r>
          </a:p>
          <a:p>
            <a:endParaRPr lang="en-US" sz="2000" b="1"/>
          </a:p>
          <a:p>
            <a:endParaRPr lang="en-IN" sz="2000" smtClean="0"/>
          </a:p>
          <a:p>
            <a:endParaRPr lang="en-IN" sz="2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85650"/>
              </p:ext>
            </p:extLst>
          </p:nvPr>
        </p:nvGraphicFramePr>
        <p:xfrm>
          <a:off x="4646183" y="1475608"/>
          <a:ext cx="4497817" cy="5382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7817"/>
              </a:tblGrid>
              <a:tr h="5382392"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Parallel terms for </a:t>
                      </a:r>
                      <a:r>
                        <a:rPr lang="en-US" sz="2000" smtClean="0">
                          <a:solidFill>
                            <a:schemeClr val="tx1"/>
                          </a:solidFill>
                          <a:effectLst/>
                        </a:rPr>
                        <a:t>ecosystem</a:t>
                      </a:r>
                      <a:endParaRPr lang="en-IN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Biocoenosis – Karl Mobius </a:t>
                      </a:r>
                      <a:endParaRPr lang="en-US" sz="16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endParaRPr lang="en-IN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Microcosm – S.A. Forbes </a:t>
                      </a:r>
                      <a:endParaRPr lang="en-US" sz="16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endParaRPr lang="en-IN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Geobiocoenosis – V. V. Dokuchaev, G.F. </a:t>
                      </a:r>
                      <a:r>
                        <a:rPr lang="en-US" sz="1600" err="1" smtClean="0">
                          <a:solidFill>
                            <a:schemeClr val="tx1"/>
                          </a:solidFill>
                          <a:effectLst/>
                        </a:rPr>
                        <a:t>Morozov</a:t>
                      </a:r>
                      <a:endParaRPr lang="en-US" sz="16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endParaRPr lang="en-IN" sz="16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r>
                        <a:rPr lang="en-US" sz="1600" err="1" smtClean="0">
                          <a:solidFill>
                            <a:schemeClr val="tx1"/>
                          </a:solidFill>
                          <a:effectLst/>
                        </a:rPr>
                        <a:t>Holocoen – Friederichs</a:t>
                      </a:r>
                      <a:endParaRPr lang="en-US" sz="16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endParaRPr lang="en-IN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Biosystem – </a:t>
                      </a:r>
                      <a:r>
                        <a:rPr lang="en-US" sz="1600" err="1" smtClean="0">
                          <a:solidFill>
                            <a:schemeClr val="tx1"/>
                          </a:solidFill>
                          <a:effectLst/>
                        </a:rPr>
                        <a:t>Thienemann</a:t>
                      </a:r>
                      <a:endParaRPr lang="en-US" sz="160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endParaRPr lang="en-IN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ct val="0"/>
                        </a:spcAft>
                        <a:buFont typeface="Symbol"/>
                        <a:buChar char=""/>
                      </a:pPr>
                      <a:r>
                        <a:rPr lang="en-US" sz="1600" err="1">
                          <a:solidFill>
                            <a:schemeClr val="tx1"/>
                          </a:solidFill>
                          <a:effectLst/>
                        </a:rPr>
                        <a:t>Bioenert body – Vernadsky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E4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AutoShape 2" descr="Image result for thank you image RELATED TO ECOSYSTE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4" descr="Image result for thank you image RELATED TO ECOSYSTE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6" descr="Related ima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Related ima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295" y="1421608"/>
            <a:ext cx="4752421" cy="54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93" t="-25327" r="14593" b="25327"/>
          <a:stretch>
            <a:fillRect/>
          </a:stretch>
        </p:blipFill>
        <p:spPr bwMode="auto">
          <a:xfrm>
            <a:off x="-49579" y="1443834"/>
            <a:ext cx="4468874" cy="5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364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B36A210D-E9C2-44A9-8473-93F5DBC5C2ED}"/>
              </a:ext>
            </a:extLst>
          </p:cNvPr>
          <p:cNvCxnSpPr/>
          <p:nvPr/>
        </p:nvCxnSpPr>
        <p:spPr>
          <a:xfrm flipH="1">
            <a:off x="5407924" y="2787248"/>
            <a:ext cx="0" cy="48385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52803268-383D-4CC8-9516-C99909A2CFED}"/>
              </a:ext>
            </a:extLst>
          </p:cNvPr>
          <p:cNvCxnSpPr/>
          <p:nvPr/>
        </p:nvCxnSpPr>
        <p:spPr>
          <a:xfrm>
            <a:off x="7432994" y="2501509"/>
            <a:ext cx="3014" cy="2907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E7A05AD2-2D8A-4D44-A8B1-7A7230331C21}"/>
              </a:ext>
            </a:extLst>
          </p:cNvPr>
          <p:cNvCxnSpPr/>
          <p:nvPr/>
        </p:nvCxnSpPr>
        <p:spPr>
          <a:xfrm flipH="1">
            <a:off x="8700446" y="2720877"/>
            <a:ext cx="0" cy="4838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6099805-FD23-4C61-92E5-38DFC338DA6A}"/>
              </a:ext>
            </a:extLst>
          </p:cNvPr>
          <p:cNvSpPr/>
          <p:nvPr/>
        </p:nvSpPr>
        <p:spPr>
          <a:xfrm>
            <a:off x="4883850" y="5920362"/>
            <a:ext cx="4025148" cy="85139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b="1" smtClean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err="1" smtClean="0">
                <a:solidFill>
                  <a:schemeClr val="tx1"/>
                </a:solidFill>
              </a:rPr>
              <a:t>Microconsumers </a:t>
            </a:r>
            <a:r>
              <a:rPr lang="en-IN" sz="1100" b="1" smtClean="0">
                <a:solidFill>
                  <a:schemeClr val="tx1"/>
                </a:solidFill>
                <a:cs typeface="Times New Roman" panose="02020603050405020304" pitchFamily="18" charset="0"/>
              </a:rPr>
              <a:t>-</a:t>
            </a:r>
            <a:r>
              <a:rPr lang="en-US" sz="1600" b="1">
                <a:solidFill>
                  <a:schemeClr val="tx1"/>
                </a:solidFill>
              </a:rPr>
              <a:t>Decomposer</a:t>
            </a:r>
            <a:r>
              <a:rPr lang="en-US" sz="1600" smtClean="0">
                <a:solidFill>
                  <a:schemeClr val="tx1"/>
                </a:solidFill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smtClean="0">
                <a:solidFill>
                  <a:schemeClr val="tx1"/>
                </a:solidFill>
              </a:rPr>
              <a:t>Bacteria</a:t>
            </a:r>
            <a:r>
              <a:rPr lang="en-US" sz="1600">
                <a:solidFill>
                  <a:schemeClr val="tx1"/>
                </a:solidFill>
              </a:rPr>
              <a:t>, Actinomycetes and Fungi.  </a:t>
            </a:r>
            <a:endParaRPr lang="en-IN" sz="160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b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F998C8AB-FA05-4635-8103-B38A125146B2}"/>
              </a:ext>
            </a:extLst>
          </p:cNvPr>
          <p:cNvCxnSpPr/>
          <p:nvPr/>
        </p:nvCxnSpPr>
        <p:spPr>
          <a:xfrm flipH="1">
            <a:off x="8061783" y="3826694"/>
            <a:ext cx="0" cy="17296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90912" y="2074064"/>
            <a:ext cx="3554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/>
              <a:t>Biotic (living) components</a:t>
            </a:r>
            <a:endParaRPr lang="en-IN" b="1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0A3DA926-4B1F-4FAC-A5C3-F9746E1FB445}"/>
              </a:ext>
            </a:extLst>
          </p:cNvPr>
          <p:cNvCxnSpPr/>
          <p:nvPr/>
        </p:nvCxnSpPr>
        <p:spPr>
          <a:xfrm flipH="1">
            <a:off x="2231797" y="2592537"/>
            <a:ext cx="0" cy="2566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B36A210D-E9C2-44A9-8473-93F5DBC5C2ED}"/>
              </a:ext>
            </a:extLst>
          </p:cNvPr>
          <p:cNvCxnSpPr/>
          <p:nvPr/>
        </p:nvCxnSpPr>
        <p:spPr>
          <a:xfrm flipH="1">
            <a:off x="5793640" y="3835456"/>
            <a:ext cx="0" cy="1642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86149" y="2223205"/>
            <a:ext cx="324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Abiotic (non-living) components</a:t>
            </a:r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11850" y="29200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C</a:t>
            </a:r>
            <a:r>
              <a:rPr lang="en-US" b="1" smtClean="0">
                <a:solidFill>
                  <a:srgbClr val="00B0F0"/>
                </a:solidFill>
              </a:rPr>
              <a:t>limatic </a:t>
            </a:r>
            <a:r>
              <a:rPr lang="en-US" b="1">
                <a:solidFill>
                  <a:srgbClr val="00B0F0"/>
                </a:solidFill>
              </a:rPr>
              <a:t>factors  </a:t>
            </a:r>
            <a:r>
              <a:rPr lang="en-US" smtClean="0"/>
              <a:t>(Air</a:t>
            </a:r>
            <a:r>
              <a:rPr lang="en-US"/>
              <a:t>, </a:t>
            </a:r>
            <a:r>
              <a:rPr lang="en-US" smtClean="0"/>
              <a:t>water</a:t>
            </a:r>
            <a:r>
              <a:rPr lang="en-US"/>
              <a:t>, sunlight, rainfall, temperature and humidity</a:t>
            </a:r>
            <a:r>
              <a:rPr lang="en-US" smtClean="0"/>
              <a:t>).</a:t>
            </a:r>
            <a:r>
              <a:rPr lang="en-US"/>
              <a:t>	</a:t>
            </a:r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19873" y="36694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E</a:t>
            </a:r>
            <a:r>
              <a:rPr lang="en-US" smtClean="0">
                <a:solidFill>
                  <a:schemeClr val="tx2"/>
                </a:solidFill>
              </a:rPr>
              <a:t>daphic factors</a:t>
            </a:r>
          </a:p>
          <a:p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/>
              <a:t>(soil air, soil water and PH of soil</a:t>
            </a:r>
            <a:r>
              <a:rPr lang="en-US" smtClean="0"/>
              <a:t>).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28142" y="4593720"/>
            <a:ext cx="3991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Topography </a:t>
            </a:r>
            <a:r>
              <a:rPr lang="en-US" smtClean="0"/>
              <a:t>  </a:t>
            </a:r>
            <a:r>
              <a:rPr lang="en-US"/>
              <a:t>(latitude, altitude </a:t>
            </a:r>
            <a:r>
              <a:rPr lang="en-US" smtClean="0"/>
              <a:t>).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319873" y="5197765"/>
            <a:ext cx="4268378" cy="646331"/>
          </a:xfrm>
          <a:prstGeom prst="rect">
            <a:avLst/>
          </a:prstGeom>
          <a:solidFill>
            <a:srgbClr val="FFAD19"/>
          </a:solidFill>
        </p:spPr>
        <p:txBody>
          <a:bodyPr wrap="square">
            <a:spAutoFit/>
          </a:bodyPr>
          <a:lstStyle/>
          <a:p>
            <a:r>
              <a:rPr lang="en-US" b="1"/>
              <a:t>O</a:t>
            </a:r>
            <a:r>
              <a:rPr lang="en-US" b="1" smtClean="0"/>
              <a:t>rganic </a:t>
            </a:r>
            <a:r>
              <a:rPr lang="en-US" b="1"/>
              <a:t>components </a:t>
            </a:r>
            <a:r>
              <a:rPr lang="en-US" b="1" smtClean="0"/>
              <a:t> </a:t>
            </a:r>
            <a:r>
              <a:rPr lang="en-US" smtClean="0"/>
              <a:t>( carbohydrates</a:t>
            </a:r>
            <a:r>
              <a:rPr lang="en-US"/>
              <a:t>, proteins, lipids and humic substances</a:t>
            </a:r>
            <a:r>
              <a:rPr lang="en-US" smtClean="0"/>
              <a:t>). </a:t>
            </a: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71801" y="6059514"/>
            <a:ext cx="406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 </a:t>
            </a:r>
            <a:r>
              <a:rPr lang="en-US" b="1"/>
              <a:t>I</a:t>
            </a:r>
            <a:r>
              <a:rPr lang="en-US" b="1" smtClean="0"/>
              <a:t>norganic </a:t>
            </a:r>
            <a:r>
              <a:rPr lang="en-US" b="1"/>
              <a:t>substances </a:t>
            </a:r>
            <a:r>
              <a:rPr lang="en-US" b="1" smtClean="0"/>
              <a:t> </a:t>
            </a:r>
            <a:r>
              <a:rPr lang="en-US" smtClean="0"/>
              <a:t>(</a:t>
            </a:r>
            <a:r>
              <a:rPr lang="en-US"/>
              <a:t>C, H, O, N and P ). </a:t>
            </a:r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257384" y="484372"/>
            <a:ext cx="8729989" cy="6241022"/>
            <a:chOff x="257384" y="484372"/>
            <a:chExt cx="8729989" cy="6241022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C512C870-5910-4FA9-878A-691DBD6B4252}"/>
                </a:ext>
              </a:extLst>
            </p:cNvPr>
            <p:cNvCxnSpPr/>
            <p:nvPr/>
          </p:nvCxnSpPr>
          <p:spPr>
            <a:xfrm flipV="1">
              <a:off x="5379044" y="2783165"/>
              <a:ext cx="3321402" cy="91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807B63A2-D105-4157-95A0-662F5BB5F771}"/>
                </a:ext>
              </a:extLst>
            </p:cNvPr>
            <p:cNvSpPr/>
            <p:nvPr/>
          </p:nvSpPr>
          <p:spPr>
            <a:xfrm>
              <a:off x="7235948" y="4017691"/>
              <a:ext cx="1734681" cy="596267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chemeClr val="tx1"/>
                  </a:solidFill>
                </a:rPr>
                <a:t> consumers </a:t>
              </a:r>
              <a:endParaRPr lang="en-US" sz="16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C0DAD540-A931-461E-A29B-0EC16C7BE797}"/>
                </a:ext>
              </a:extLst>
            </p:cNvPr>
            <p:cNvSpPr/>
            <p:nvPr/>
          </p:nvSpPr>
          <p:spPr>
            <a:xfrm>
              <a:off x="5140825" y="2048915"/>
              <a:ext cx="3829804" cy="5979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en-US" sz="1400" b="1" smtClean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b="1" smtClean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Biotic ( living ) components</a:t>
              </a:r>
              <a:endParaRPr lang="en-US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28890FD6-E58A-43C5-98BF-6872A580CFC4}"/>
                </a:ext>
              </a:extLst>
            </p:cNvPr>
            <p:cNvCxnSpPr/>
            <p:nvPr/>
          </p:nvCxnSpPr>
          <p:spPr>
            <a:xfrm flipH="1">
              <a:off x="7588591" y="4613958"/>
              <a:ext cx="0" cy="44857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31EE4313-9340-4BD6-81C7-A4342BE7C3C3}"/>
                </a:ext>
              </a:extLst>
            </p:cNvPr>
            <p:cNvCxnSpPr/>
            <p:nvPr/>
          </p:nvCxnSpPr>
          <p:spPr>
            <a:xfrm flipH="1">
              <a:off x="8700446" y="4699803"/>
              <a:ext cx="45069" cy="1279457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88F36736-336D-4F78-9799-C201617822F4}"/>
                </a:ext>
              </a:extLst>
            </p:cNvPr>
            <p:cNvSpPr/>
            <p:nvPr/>
          </p:nvSpPr>
          <p:spPr>
            <a:xfrm>
              <a:off x="4883850" y="4838248"/>
              <a:ext cx="3353070" cy="1002568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err="1" smtClean="0"/>
                <a:t>Macroconsumers</a:t>
              </a:r>
              <a:endParaRPr lang="en-US" sz="1600" b="1" smtClean="0"/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/>
                <a:t>H</a:t>
              </a:r>
              <a:r>
                <a:rPr lang="en-US" smtClean="0"/>
                <a:t>erbivores</a:t>
              </a:r>
              <a:r>
                <a:rPr lang="en-US"/>
                <a:t>, carnivores and omnivores </a:t>
              </a:r>
              <a:endParaRPr lang="en-US" b="1" smtClean="0">
                <a:solidFill>
                  <a:schemeClr val="tx1"/>
                </a:solidFill>
                <a:latin typeface="MinionPro-Bold" panose="020407030603060202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4F2CA70E-27E9-4BD5-9830-2CA2651B3947}"/>
                </a:ext>
              </a:extLst>
            </p:cNvPr>
            <p:cNvSpPr/>
            <p:nvPr/>
          </p:nvSpPr>
          <p:spPr>
            <a:xfrm>
              <a:off x="4883850" y="3243184"/>
              <a:ext cx="1987737" cy="56600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/>
                <a:t>Autotrophic components</a:t>
              </a:r>
              <a:endParaRPr lang="en-US" sz="1400" smtClean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C0DAD540-A931-461E-A29B-0EC16C7BE797}"/>
                </a:ext>
              </a:extLst>
            </p:cNvPr>
            <p:cNvSpPr/>
            <p:nvPr/>
          </p:nvSpPr>
          <p:spPr>
            <a:xfrm>
              <a:off x="6960563" y="3243184"/>
              <a:ext cx="2026810" cy="5979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/>
                <a:t>Heterotrophic components</a:t>
              </a:r>
              <a:endParaRPr lang="en-US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0C159391-46E7-4C3D-884D-9A6D75C1117C}"/>
                </a:ext>
              </a:extLst>
            </p:cNvPr>
            <p:cNvSpPr/>
            <p:nvPr/>
          </p:nvSpPr>
          <p:spPr>
            <a:xfrm>
              <a:off x="4891874" y="3933302"/>
              <a:ext cx="1979714" cy="614298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b="1" smtClean="0">
                  <a:solidFill>
                    <a:schemeClr val="tx1"/>
                  </a:solidFill>
                  <a:latin typeface="MinionPro-Bold" panose="020407030603060202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Plants </a:t>
              </a:r>
              <a:r>
                <a:rPr lang="en-US" sz="1600" smtClean="0"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400" b="1"/>
                <a:t>producers</a:t>
              </a:r>
              <a:r>
                <a:rPr lang="en-US" sz="1400"/>
                <a:t>.</a:t>
              </a:r>
              <a:endPara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7384" y="484372"/>
              <a:ext cx="7380970" cy="6083626"/>
              <a:chOff x="243083" y="408720"/>
              <a:chExt cx="7380970" cy="6083626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115C82C-AE4C-44B9-9FB8-C393B359738C}"/>
                  </a:ext>
                </a:extLst>
              </p:cNvPr>
              <p:cNvSpPr/>
              <p:nvPr/>
            </p:nvSpPr>
            <p:spPr>
              <a:xfrm>
                <a:off x="282075" y="5095458"/>
                <a:ext cx="4291874" cy="74860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endParaRPr lang="en-US" sz="1100" b="1">
                  <a:solidFill>
                    <a:srgbClr val="FFC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88F36736-336D-4F78-9799-C201617822F4}"/>
                  </a:ext>
                </a:extLst>
              </p:cNvPr>
              <p:cNvSpPr/>
              <p:nvPr/>
            </p:nvSpPr>
            <p:spPr>
              <a:xfrm>
                <a:off x="298210" y="4317808"/>
                <a:ext cx="4236746" cy="76985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endParaRPr lang="en-US" sz="1400" b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7115C82C-AE4C-44B9-9FB8-C393B359738C}"/>
                  </a:ext>
                </a:extLst>
              </p:cNvPr>
              <p:cNvSpPr/>
              <p:nvPr/>
            </p:nvSpPr>
            <p:spPr>
              <a:xfrm>
                <a:off x="298209" y="2866980"/>
                <a:ext cx="4236747" cy="70599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endParaRPr lang="en-US" sz="1400" b="1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159391-46E7-4C3D-884D-9A6D75C1117C}"/>
                  </a:ext>
                </a:extLst>
              </p:cNvPr>
              <p:cNvSpPr/>
              <p:nvPr/>
            </p:nvSpPr>
            <p:spPr>
              <a:xfrm>
                <a:off x="305572" y="3572970"/>
                <a:ext cx="4229385" cy="744837"/>
              </a:xfrm>
              <a:prstGeom prst="rect">
                <a:avLst/>
              </a:prstGeom>
              <a:solidFill>
                <a:srgbClr val="D93F0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endParaRPr lang="en-IN" sz="900" b="1" i="0" smtClean="0">
                  <a:solidFill>
                    <a:schemeClr val="tx1"/>
                  </a:solidFill>
                  <a:effectLst/>
                  <a:latin typeface="MinionPro-Bold" panose="020407030603060202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9FF5F56-359F-4632-A9DA-25ABFC34C649}"/>
                  </a:ext>
                </a:extLst>
              </p:cNvPr>
              <p:cNvSpPr/>
              <p:nvPr/>
            </p:nvSpPr>
            <p:spPr>
              <a:xfrm>
                <a:off x="243083" y="2121273"/>
                <a:ext cx="4330866" cy="566002"/>
              </a:xfrm>
              <a:prstGeom prst="rect">
                <a:avLst/>
              </a:prstGeom>
              <a:solidFill>
                <a:srgbClr val="FFE4B3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</a:pPr>
                <a:endPara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13841" y="2222878"/>
                <a:ext cx="351495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IN" sz="14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7115C82C-AE4C-44B9-9FB8-C393B359738C}"/>
                  </a:ext>
                </a:extLst>
              </p:cNvPr>
              <p:cNvSpPr/>
              <p:nvPr/>
            </p:nvSpPr>
            <p:spPr>
              <a:xfrm>
                <a:off x="278713" y="5844710"/>
                <a:ext cx="4275740" cy="647636"/>
              </a:xfrm>
              <a:prstGeom prst="rect">
                <a:avLst/>
              </a:prstGeom>
              <a:solidFill>
                <a:srgbClr val="FFB3BE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b="1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1059785" y="408720"/>
                <a:ext cx="6564268" cy="1677671"/>
                <a:chOff x="1059785" y="408720"/>
                <a:chExt cx="6564268" cy="1677671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xmlns="" id="{FF259192-DFBC-4E7A-A1DB-B6D9E819267D}"/>
                    </a:ext>
                  </a:extLst>
                </p:cNvPr>
                <p:cNvCxnSpPr/>
                <p:nvPr/>
              </p:nvCxnSpPr>
              <p:spPr>
                <a:xfrm flipH="1">
                  <a:off x="7611334" y="1637954"/>
                  <a:ext cx="0" cy="383807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174E3989-34E7-4DD6-AF0D-848A5A6132A1}"/>
                    </a:ext>
                  </a:extLst>
                </p:cNvPr>
                <p:cNvSpPr/>
                <p:nvPr/>
              </p:nvSpPr>
              <p:spPr>
                <a:xfrm>
                  <a:off x="1059785" y="408720"/>
                  <a:ext cx="6161863" cy="736140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IN" sz="3200" b="1" smtClean="0">
                      <a:solidFill>
                        <a:srgbClr val="FF0000"/>
                      </a:solidFill>
                    </a:rPr>
                    <a:t>7.1 Structure of ecosystem</a:t>
                  </a:r>
                  <a:endParaRPr lang="en-US" sz="3200" b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xmlns="" id="{77DB3EBC-9514-43B2-8EE1-147AF2B43AD5}"/>
                    </a:ext>
                  </a:extLst>
                </p:cNvPr>
                <p:cNvCxnSpPr/>
                <p:nvPr/>
              </p:nvCxnSpPr>
              <p:spPr>
                <a:xfrm>
                  <a:off x="2244516" y="1672258"/>
                  <a:ext cx="5379537" cy="816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xmlns="" id="{0A3DA926-4B1F-4FAC-A5C3-F9746E1FB445}"/>
                    </a:ext>
                  </a:extLst>
                </p:cNvPr>
                <p:cNvCxnSpPr/>
                <p:nvPr/>
              </p:nvCxnSpPr>
              <p:spPr>
                <a:xfrm flipH="1">
                  <a:off x="2244516" y="1680007"/>
                  <a:ext cx="1834" cy="40638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xmlns="" id="{E198122E-19D8-4E38-8A22-C1396389283D}"/>
                    </a:ext>
                  </a:extLst>
                </p:cNvPr>
                <p:cNvCxnSpPr/>
                <p:nvPr/>
              </p:nvCxnSpPr>
              <p:spPr>
                <a:xfrm flipH="1">
                  <a:off x="3941510" y="1179163"/>
                  <a:ext cx="12719" cy="49309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6099805-FD23-4C61-92E5-38DFC338DA6A}"/>
                </a:ext>
              </a:extLst>
            </p:cNvPr>
            <p:cNvSpPr/>
            <p:nvPr/>
          </p:nvSpPr>
          <p:spPr>
            <a:xfrm>
              <a:off x="4883850" y="5873998"/>
              <a:ext cx="4025148" cy="851396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600" b="1" smtClean="0">
                <a:solidFill>
                  <a:schemeClr val="tx1"/>
                </a:solidFill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b="1" err="1" smtClean="0">
                  <a:solidFill>
                    <a:schemeClr val="tx1"/>
                  </a:solidFill>
                </a:rPr>
                <a:t>Microconsumers </a:t>
              </a:r>
              <a:r>
                <a:rPr lang="en-IN" sz="1100" b="1" smtClean="0">
                  <a:solidFill>
                    <a:schemeClr val="tx1"/>
                  </a:solidFill>
                  <a:cs typeface="Times New Roman" panose="02020603050405020304" pitchFamily="18" charset="0"/>
                </a:rPr>
                <a:t>-</a:t>
              </a:r>
              <a:r>
                <a:rPr lang="en-US" sz="1600" b="1">
                  <a:solidFill>
                    <a:schemeClr val="tx1"/>
                  </a:solidFill>
                </a:rPr>
                <a:t>Decomposer</a:t>
              </a:r>
              <a:r>
                <a:rPr lang="en-US" sz="1600" smtClean="0">
                  <a:solidFill>
                    <a:schemeClr val="tx1"/>
                  </a:solidFill>
                </a:rPr>
                <a:t>: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smtClean="0">
                  <a:solidFill>
                    <a:schemeClr val="tx1"/>
                  </a:solidFill>
                </a:rPr>
                <a:t>Bacteria</a:t>
              </a:r>
              <a:r>
                <a:rPr lang="en-US" sz="1600">
                  <a:solidFill>
                    <a:schemeClr val="tx1"/>
                  </a:solidFill>
                </a:rPr>
                <a:t>, Actinomycetes and Fungi.  </a:t>
              </a:r>
              <a:endParaRPr lang="en-IN" sz="1600">
                <a:solidFill>
                  <a:schemeClr val="tx1"/>
                </a:solidFill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1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6149" y="2176841"/>
              <a:ext cx="324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Abiotic (non-living) components</a:t>
              </a:r>
              <a:endParaRPr lang="en-IN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1850" y="287365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0B0F0"/>
                  </a:solidFill>
                </a:rPr>
                <a:t>C</a:t>
              </a:r>
              <a:r>
                <a:rPr lang="en-US" b="1" smtClean="0">
                  <a:solidFill>
                    <a:srgbClr val="00B0F0"/>
                  </a:solidFill>
                </a:rPr>
                <a:t>limatic </a:t>
              </a:r>
              <a:r>
                <a:rPr lang="en-US" b="1">
                  <a:solidFill>
                    <a:srgbClr val="00B0F0"/>
                  </a:solidFill>
                </a:rPr>
                <a:t>factors  </a:t>
              </a:r>
              <a:r>
                <a:rPr lang="en-US" smtClean="0"/>
                <a:t>(Air</a:t>
              </a:r>
              <a:r>
                <a:rPr lang="en-US"/>
                <a:t>, </a:t>
              </a:r>
              <a:r>
                <a:rPr lang="en-US" smtClean="0"/>
                <a:t>water</a:t>
              </a:r>
              <a:r>
                <a:rPr lang="en-US"/>
                <a:t>, sunlight, rainfall, temperature and humidity</a:t>
              </a:r>
              <a:r>
                <a:rPr lang="en-US" smtClean="0"/>
                <a:t>).</a:t>
              </a:r>
              <a:r>
                <a:rPr lang="en-US"/>
                <a:t>	</a:t>
              </a:r>
              <a:endParaRPr lang="en-IN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9873" y="362312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E</a:t>
              </a:r>
              <a:r>
                <a:rPr lang="en-US" smtClean="0">
                  <a:solidFill>
                    <a:schemeClr val="tx2"/>
                  </a:solidFill>
                </a:rPr>
                <a:t>daphic factors</a:t>
              </a:r>
            </a:p>
            <a:p>
              <a:r>
                <a:rPr lang="en-US" smtClean="0">
                  <a:solidFill>
                    <a:schemeClr val="tx2"/>
                  </a:solidFill>
                </a:rPr>
                <a:t> </a:t>
              </a:r>
              <a:r>
                <a:rPr lang="en-US"/>
                <a:t>(soil air, soil water and PH of soil</a:t>
              </a:r>
              <a:r>
                <a:rPr lang="en-US" smtClean="0"/>
                <a:t>).</a:t>
              </a:r>
              <a:endParaRPr lang="en-IN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28142" y="4547356"/>
              <a:ext cx="39911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Topography </a:t>
              </a:r>
              <a:r>
                <a:rPr lang="en-US" smtClean="0"/>
                <a:t>  </a:t>
              </a:r>
              <a:r>
                <a:rPr lang="en-US"/>
                <a:t>(latitude, altitude </a:t>
              </a:r>
              <a:r>
                <a:rPr lang="en-US" smtClean="0"/>
                <a:t>).</a:t>
              </a:r>
              <a:endParaRPr lang="en-IN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9873" y="5151401"/>
              <a:ext cx="4268378" cy="646331"/>
            </a:xfrm>
            <a:prstGeom prst="rect">
              <a:avLst/>
            </a:prstGeom>
            <a:solidFill>
              <a:srgbClr val="FFAD19"/>
            </a:solidFill>
          </p:spPr>
          <p:txBody>
            <a:bodyPr wrap="square">
              <a:spAutoFit/>
            </a:bodyPr>
            <a:lstStyle/>
            <a:p>
              <a:r>
                <a:rPr lang="en-US" b="1"/>
                <a:t>O</a:t>
              </a:r>
              <a:r>
                <a:rPr lang="en-US" b="1" smtClean="0"/>
                <a:t>rganic </a:t>
              </a:r>
              <a:r>
                <a:rPr lang="en-US" b="1"/>
                <a:t>components </a:t>
              </a:r>
              <a:r>
                <a:rPr lang="en-US" b="1" smtClean="0"/>
                <a:t> </a:t>
              </a:r>
              <a:r>
                <a:rPr lang="en-US" smtClean="0"/>
                <a:t>( carbohydrates</a:t>
              </a:r>
              <a:r>
                <a:rPr lang="en-US"/>
                <a:t>, proteins, lipids and humic substances</a:t>
              </a:r>
              <a:r>
                <a:rPr lang="en-US" smtClean="0"/>
                <a:t>). </a:t>
              </a:r>
              <a:endParaRPr lang="en-IN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1801" y="6013150"/>
              <a:ext cx="40691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mtClean="0"/>
                <a:t> </a:t>
              </a:r>
              <a:r>
                <a:rPr lang="en-US" b="1"/>
                <a:t>I</a:t>
              </a:r>
              <a:r>
                <a:rPr lang="en-US" b="1" smtClean="0"/>
                <a:t>norganic </a:t>
              </a:r>
              <a:r>
                <a:rPr lang="en-US" b="1"/>
                <a:t>substances </a:t>
              </a:r>
              <a:r>
                <a:rPr lang="en-US" b="1" smtClean="0"/>
                <a:t> </a:t>
              </a:r>
              <a:r>
                <a:rPr lang="en-US" smtClean="0"/>
                <a:t>(</a:t>
              </a:r>
              <a:r>
                <a:rPr lang="en-US"/>
                <a:t>C, H, O, N and P ). </a:t>
              </a:r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73441971"/>
      </p:ext>
    </p:extLst>
  </p:cSld>
  <p:clrMapOvr>
    <a:masterClrMapping/>
  </p:clrMapOvr>
  <p:transition spd="slow">
    <p:wip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4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biotic and abiotic components of ecosystem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-1" y="-370526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sz="4000" b="1" smtClean="0">
              <a:solidFill>
                <a:srgbClr val="FF0000"/>
              </a:solidFill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000" b="1">
                <a:solidFill>
                  <a:srgbClr val="FF0000"/>
                </a:solidFill>
              </a:rPr>
              <a:t>Structure of ecosystem</a:t>
            </a:r>
            <a:endParaRPr lang="en-US" sz="4000" b="1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 result for biotic and abiotic components of ecosystem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43835"/>
            <a:ext cx="9143999" cy="5414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72269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(4:3)</PresentationFormat>
  <Paragraphs>333</Paragraphs>
  <Slides>70</Slides>
  <Notes>2</Notes>
  <TotalTime>2650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baseType="lpstr" size="76">
      <vt:lpstr>Arial</vt:lpstr>
      <vt:lpstr>Calibri</vt:lpstr>
      <vt:lpstr>Symbol</vt:lpstr>
      <vt:lpstr>Times New Roman</vt:lpstr>
      <vt:lpstr>MinionPro-Bold</vt:lpstr>
      <vt:lpstr>Office Theme</vt:lpstr>
      <vt:lpstr>PowerPoint Presentation</vt:lpstr>
      <vt:lpstr>பாடம் 7</vt:lpstr>
      <vt:lpstr>Chapter 7</vt:lpstr>
      <vt:lpstr>Learning objectives                                                        </vt:lpstr>
      <vt:lpstr>NEW BOOK Vs OLD BOOK</vt:lpstr>
      <vt:lpstr>Chapter outline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Julian</dc:creator>
  <cp:lastModifiedBy>dell</cp:lastModifiedBy>
  <cp:revision>289</cp:revision>
  <dcterms:created xsi:type="dcterms:W3CDTF">2013-08-21T19:17:07Z</dcterms:created>
  <dcterms:modified xsi:type="dcterms:W3CDTF">2023-02-08T10:02:35Z</dcterms:modified>
</cp:coreProperties>
</file>